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4"/>
  </p:sldMasterIdLst>
  <p:notesMasterIdLst>
    <p:notesMasterId r:id="rId22"/>
  </p:notesMasterIdLst>
  <p:handoutMasterIdLst>
    <p:handoutMasterId r:id="rId23"/>
  </p:handoutMasterIdLst>
  <p:sldIdLst>
    <p:sldId id="259" r:id="rId5"/>
    <p:sldId id="293" r:id="rId6"/>
    <p:sldId id="307" r:id="rId7"/>
    <p:sldId id="292" r:id="rId8"/>
    <p:sldId id="263" r:id="rId9"/>
    <p:sldId id="266" r:id="rId10"/>
    <p:sldId id="299" r:id="rId11"/>
    <p:sldId id="301" r:id="rId12"/>
    <p:sldId id="300" r:id="rId13"/>
    <p:sldId id="302" r:id="rId14"/>
    <p:sldId id="303" r:id="rId15"/>
    <p:sldId id="304" r:id="rId16"/>
    <p:sldId id="310" r:id="rId17"/>
    <p:sldId id="308" r:id="rId18"/>
    <p:sldId id="306" r:id="rId19"/>
    <p:sldId id="305" r:id="rId20"/>
    <p:sldId id="260" r:id="rId21"/>
  </p:sldIdLst>
  <p:sldSz cx="9144000" cy="6858000" type="screen4x3"/>
  <p:notesSz cx="6754813" cy="9842500"/>
  <p:defaultTextStyle>
    <a:defPPr>
      <a:defRPr lang="sv-S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444">
          <p15:clr>
            <a:srgbClr val="A4A3A4"/>
          </p15:clr>
        </p15:guide>
        <p15:guide id="3" orient="horz" pos="4069">
          <p15:clr>
            <a:srgbClr val="A4A3A4"/>
          </p15:clr>
        </p15:guide>
        <p15:guide id="4" orient="horz" pos="2081">
          <p15:clr>
            <a:srgbClr val="A4A3A4"/>
          </p15:clr>
        </p15:guide>
        <p15:guide id="5" orient="horz" pos="1797">
          <p15:clr>
            <a:srgbClr val="A4A3A4"/>
          </p15:clr>
        </p15:guide>
        <p15:guide id="6" orient="horz" pos="3618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0">
          <p15:clr>
            <a:srgbClr val="A4A3A4"/>
          </p15:clr>
        </p15:guide>
        <p15:guide id="2" pos="2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 Roxhage" initials="ER" lastIdx="20" clrIdx="0">
    <p:extLst>
      <p:ext uri="{19B8F6BF-5375-455C-9EA6-DF929625EA0E}">
        <p15:presenceInfo xmlns:p15="http://schemas.microsoft.com/office/powerpoint/2012/main" userId="S-1-5-21-3505881885-2044047346-3819230031-1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9A12B"/>
    <a:srgbClr val="B2B2B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78360" autoAdjust="0"/>
  </p:normalViewPr>
  <p:slideViewPr>
    <p:cSldViewPr>
      <p:cViewPr varScale="1">
        <p:scale>
          <a:sx n="67" d="100"/>
          <a:sy n="67" d="100"/>
        </p:scale>
        <p:origin x="1426" y="62"/>
      </p:cViewPr>
      <p:guideLst>
        <p:guide orient="horz" pos="2251"/>
        <p:guide orient="horz" pos="444"/>
        <p:guide orient="horz" pos="4069"/>
        <p:guide orient="horz" pos="2081"/>
        <p:guide orient="horz" pos="1797"/>
        <p:guide orient="horz" pos="361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88" y="-78"/>
      </p:cViewPr>
      <p:guideLst>
        <p:guide orient="horz" pos="3100"/>
        <p:guide pos="2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5875" y="0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43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8788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43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5875" y="9348788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0CBB92-7257-4083-B35A-826B22ECA6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56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5875" y="0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8188"/>
            <a:ext cx="4919663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75188"/>
            <a:ext cx="54038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8788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5875" y="9348788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4848E0-28F1-494D-9EF8-4C319192F4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871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728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435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966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7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7061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006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0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88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772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63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68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Fagerhult står för hela erbjudandet. Vi utvecklar,</a:t>
            </a:r>
            <a:r>
              <a:rPr lang="sv-SE" baseline="0" dirty="0"/>
              <a:t> tillverkar, säljer och marknadsför belysningslösningar för…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180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Fagerhult</a:t>
            </a:r>
            <a:r>
              <a:rPr lang="sv-SE" baseline="0" dirty="0"/>
              <a:t> är ett framtidsföretag som satsar på innovation. Vår satsning på innovation innebär att vi utgår från människan och hennes visuella, biologiska och emotionella behov. </a:t>
            </a:r>
          </a:p>
          <a:p>
            <a:endParaRPr lang="sv-SE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Vi har vår utveckling i Sverige nära marknaden. Och vår produktion finns bredvid utvecklingen i Sverige. Vi ett företag med lösningar som bygger på modern högteknologisk kunskap där den nya tekniken minskar energiförbrukningen. </a:t>
            </a:r>
            <a:endParaRPr lang="sv-SE" dirty="0"/>
          </a:p>
          <a:p>
            <a:endParaRPr lang="sv-SE" baseline="0" dirty="0"/>
          </a:p>
          <a:p>
            <a:r>
              <a:rPr lang="sv-SE" baseline="0" dirty="0"/>
              <a:t>Minskad energiförbrukning med hållbara och långsiktiga lösningar minskar miljöpåverkan hos våra kunder.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02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12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892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848E0-28F1-494D-9EF8-4C319192F406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30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0"/>
            <a:ext cx="8604449" cy="69269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" y="692696"/>
            <a:ext cx="9144000" cy="2610892"/>
          </a:xfrm>
          <a:prstGeom prst="rect">
            <a:avLst/>
          </a:prstGeom>
        </p:spPr>
        <p:txBody>
          <a:bodyPr/>
          <a:lstStyle>
            <a:lvl1pPr marL="1617663" indent="-3175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Text,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pic>
        <p:nvPicPr>
          <p:cNvPr id="6" name="Picture 6" descr="Fagerhul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6415924"/>
            <a:ext cx="1596008" cy="1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tshållare för innehåll 7"/>
          <p:cNvSpPr>
            <a:spLocks noGrp="1"/>
          </p:cNvSpPr>
          <p:nvPr>
            <p:ph sz="quarter" idx="11"/>
          </p:nvPr>
        </p:nvSpPr>
        <p:spPr>
          <a:xfrm>
            <a:off x="395288" y="3573463"/>
            <a:ext cx="8424862" cy="2598737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agerhul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02531" y="3112502"/>
            <a:ext cx="5016726" cy="61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0"/>
            <a:ext cx="8604449" cy="69269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9" name="Picture 6" descr="Fagerhul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6415924"/>
            <a:ext cx="1596008" cy="1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0" y="692696"/>
            <a:ext cx="9144000" cy="5472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0"/>
            <a:ext cx="8604449" cy="69269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" y="692696"/>
            <a:ext cx="9144000" cy="5472608"/>
          </a:xfrm>
          <a:prstGeom prst="rect">
            <a:avLst/>
          </a:prstGeom>
        </p:spPr>
        <p:txBody>
          <a:bodyPr/>
          <a:lstStyle>
            <a:lvl1pPr marL="1617663" indent="-3175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Text,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pic>
        <p:nvPicPr>
          <p:cNvPr id="6" name="Picture 6" descr="Fagerhul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6415924"/>
            <a:ext cx="1596008" cy="1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4355976" cy="1143000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88024" y="1700212"/>
            <a:ext cx="3887664" cy="4465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0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76213" indent="0">
              <a:buNone/>
              <a:defRPr sz="1800" b="0"/>
            </a:lvl1pPr>
            <a:lvl2pPr>
              <a:buNone/>
              <a:defRPr sz="24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6" descr="Fagerhul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6415924"/>
            <a:ext cx="1596008" cy="1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251520" y="692697"/>
            <a:ext cx="4175125" cy="5472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7,2x11,6 cm</a:t>
            </a:r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251520" y="0"/>
            <a:ext cx="8604449" cy="69269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8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4716016" y="692696"/>
            <a:ext cx="4175125" cy="5472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7,2x11,6 cm</a:t>
            </a:r>
          </a:p>
        </p:txBody>
      </p:sp>
      <p:pic>
        <p:nvPicPr>
          <p:cNvPr id="8" name="Picture 6" descr="Fagerhul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6415924"/>
            <a:ext cx="1596008" cy="1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251520" y="692697"/>
            <a:ext cx="4175125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7,2x11,6 cm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251520" y="3573016"/>
            <a:ext cx="4175125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7,2x11,6 cm</a:t>
            </a:r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251520" y="0"/>
            <a:ext cx="8604449" cy="69269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8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4716016" y="692696"/>
            <a:ext cx="4175125" cy="259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7,2x11,6 cm</a:t>
            </a:r>
          </a:p>
        </p:txBody>
      </p:sp>
      <p:sp>
        <p:nvSpPr>
          <p:cNvPr id="19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4716016" y="3575720"/>
            <a:ext cx="4175125" cy="258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7,2x11,6 cm</a:t>
            </a:r>
          </a:p>
        </p:txBody>
      </p:sp>
      <p:pic>
        <p:nvPicPr>
          <p:cNvPr id="8" name="Picture 6" descr="Fagerhul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6415924"/>
            <a:ext cx="1596008" cy="1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251520" y="692696"/>
            <a:ext cx="4175125" cy="25920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7,2x11,6 cm</a:t>
            </a:r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251520" y="0"/>
            <a:ext cx="8604449" cy="69269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8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4716016" y="692696"/>
            <a:ext cx="4175125" cy="25920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7,2x11,6 cm</a:t>
            </a:r>
          </a:p>
        </p:txBody>
      </p:sp>
      <p:sp>
        <p:nvSpPr>
          <p:cNvPr id="19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4716016" y="3575718"/>
            <a:ext cx="4175125" cy="25895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7,2x11,6 cm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5" hasCustomPrompt="1"/>
          </p:nvPr>
        </p:nvSpPr>
        <p:spPr>
          <a:xfrm>
            <a:off x="251520" y="3565646"/>
            <a:ext cx="4175125" cy="2599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7,2x11,6 cm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6" hasCustomPrompt="1"/>
          </p:nvPr>
        </p:nvSpPr>
        <p:spPr>
          <a:xfrm>
            <a:off x="251520" y="2852936"/>
            <a:ext cx="4175125" cy="36004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Caption Arial 14 p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4714461" y="2852936"/>
            <a:ext cx="4175125" cy="36004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Caption Arial 14 p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8" hasCustomPrompt="1"/>
          </p:nvPr>
        </p:nvSpPr>
        <p:spPr>
          <a:xfrm>
            <a:off x="4714461" y="5733256"/>
            <a:ext cx="4175125" cy="36004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/>
            </a:pPr>
            <a:r>
              <a:rPr lang="de-DE" dirty="0"/>
              <a:t>Caption Arial 14 p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9" hasCustomPrompt="1"/>
          </p:nvPr>
        </p:nvSpPr>
        <p:spPr>
          <a:xfrm>
            <a:off x="257020" y="5733256"/>
            <a:ext cx="4175125" cy="36004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/>
            </a:pPr>
            <a:r>
              <a:rPr lang="de-DE" dirty="0"/>
              <a:t>Caption Arial 14 p</a:t>
            </a:r>
          </a:p>
        </p:txBody>
      </p:sp>
      <p:pic>
        <p:nvPicPr>
          <p:cNvPr id="17" name="Picture 6" descr="Fagerhul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6415924"/>
            <a:ext cx="1596008" cy="1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251521" y="692696"/>
            <a:ext cx="2736303" cy="25920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7,2x7,6 cm</a:t>
            </a:r>
          </a:p>
        </p:txBody>
      </p:sp>
      <p:sp>
        <p:nvSpPr>
          <p:cNvPr id="20" name="Platshållare för innehåll 2"/>
          <p:cNvSpPr>
            <a:spLocks noGrp="1"/>
          </p:cNvSpPr>
          <p:nvPr>
            <p:ph idx="19" hasCustomPrompt="1"/>
          </p:nvPr>
        </p:nvSpPr>
        <p:spPr>
          <a:xfrm>
            <a:off x="6146440" y="692696"/>
            <a:ext cx="2736303" cy="25920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7,2x7,6 cm</a:t>
            </a:r>
          </a:p>
        </p:txBody>
      </p:sp>
      <p:sp>
        <p:nvSpPr>
          <p:cNvPr id="22" name="Platshållare för innehåll 2"/>
          <p:cNvSpPr>
            <a:spLocks noGrp="1"/>
          </p:cNvSpPr>
          <p:nvPr>
            <p:ph idx="21" hasCustomPrompt="1"/>
          </p:nvPr>
        </p:nvSpPr>
        <p:spPr>
          <a:xfrm>
            <a:off x="3197425" y="692696"/>
            <a:ext cx="2736303" cy="25920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7,2x7,6 cm</a:t>
            </a:r>
          </a:p>
        </p:txBody>
      </p:sp>
      <p:sp>
        <p:nvSpPr>
          <p:cNvPr id="28" name="Platshållare för innehåll 2"/>
          <p:cNvSpPr>
            <a:spLocks noGrp="1"/>
          </p:cNvSpPr>
          <p:nvPr>
            <p:ph idx="26" hasCustomPrompt="1"/>
          </p:nvPr>
        </p:nvSpPr>
        <p:spPr>
          <a:xfrm>
            <a:off x="6161314" y="3573016"/>
            <a:ext cx="2736303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7,2x7,6 cm</a:t>
            </a:r>
          </a:p>
        </p:txBody>
      </p:sp>
      <p:sp>
        <p:nvSpPr>
          <p:cNvPr id="30" name="Platshållare för innehåll 2"/>
          <p:cNvSpPr>
            <a:spLocks noGrp="1"/>
          </p:cNvSpPr>
          <p:nvPr>
            <p:ph idx="28" hasCustomPrompt="1"/>
          </p:nvPr>
        </p:nvSpPr>
        <p:spPr>
          <a:xfrm>
            <a:off x="3201098" y="3573016"/>
            <a:ext cx="2736303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7,2x7,6 cm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idx="30" hasCustomPrompt="1"/>
          </p:nvPr>
        </p:nvSpPr>
        <p:spPr>
          <a:xfrm>
            <a:off x="251520" y="3573016"/>
            <a:ext cx="2736303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7,2x7,6 cm</a:t>
            </a:r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251520" y="0"/>
            <a:ext cx="8604449" cy="69269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0" name="Picture 6" descr="Fagerhul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6415924"/>
            <a:ext cx="1596008" cy="1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251521" y="692696"/>
            <a:ext cx="2736303" cy="25920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7,2x7,6 cm</a:t>
            </a:r>
          </a:p>
        </p:txBody>
      </p:sp>
      <p:sp>
        <p:nvSpPr>
          <p:cNvPr id="20" name="Platshållare för innehåll 2"/>
          <p:cNvSpPr>
            <a:spLocks noGrp="1"/>
          </p:cNvSpPr>
          <p:nvPr>
            <p:ph idx="19" hasCustomPrompt="1"/>
          </p:nvPr>
        </p:nvSpPr>
        <p:spPr>
          <a:xfrm>
            <a:off x="6146440" y="692696"/>
            <a:ext cx="2736303" cy="25920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7,2x7,6 cm</a:t>
            </a:r>
          </a:p>
        </p:txBody>
      </p:sp>
      <p:sp>
        <p:nvSpPr>
          <p:cNvPr id="22" name="Platshållare för innehåll 2"/>
          <p:cNvSpPr>
            <a:spLocks noGrp="1"/>
          </p:cNvSpPr>
          <p:nvPr>
            <p:ph idx="21" hasCustomPrompt="1"/>
          </p:nvPr>
        </p:nvSpPr>
        <p:spPr>
          <a:xfrm>
            <a:off x="3197425" y="692696"/>
            <a:ext cx="2736303" cy="25920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7,2x7,6 cm</a:t>
            </a:r>
          </a:p>
        </p:txBody>
      </p:sp>
      <p:sp>
        <p:nvSpPr>
          <p:cNvPr id="28" name="Platshållare för innehåll 2"/>
          <p:cNvSpPr>
            <a:spLocks noGrp="1"/>
          </p:cNvSpPr>
          <p:nvPr>
            <p:ph idx="26" hasCustomPrompt="1"/>
          </p:nvPr>
        </p:nvSpPr>
        <p:spPr>
          <a:xfrm>
            <a:off x="6161314" y="3573016"/>
            <a:ext cx="2736303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7,2x7,6 cm</a:t>
            </a:r>
          </a:p>
        </p:txBody>
      </p:sp>
      <p:sp>
        <p:nvSpPr>
          <p:cNvPr id="30" name="Platshållare för innehåll 2"/>
          <p:cNvSpPr>
            <a:spLocks noGrp="1"/>
          </p:cNvSpPr>
          <p:nvPr>
            <p:ph idx="28" hasCustomPrompt="1"/>
          </p:nvPr>
        </p:nvSpPr>
        <p:spPr>
          <a:xfrm>
            <a:off x="3201098" y="3573016"/>
            <a:ext cx="2736303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7,2x7,6 cm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idx="30" hasCustomPrompt="1"/>
          </p:nvPr>
        </p:nvSpPr>
        <p:spPr>
          <a:xfrm>
            <a:off x="251520" y="3573016"/>
            <a:ext cx="2736303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Picture 7,2x7,6 cm</a:t>
            </a:r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251520" y="0"/>
            <a:ext cx="8604449" cy="69269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8" hasCustomPrompt="1"/>
          </p:nvPr>
        </p:nvSpPr>
        <p:spPr>
          <a:xfrm>
            <a:off x="251521" y="2852936"/>
            <a:ext cx="2736303" cy="36004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/>
            </a:pPr>
            <a:r>
              <a:rPr lang="de-DE" dirty="0"/>
              <a:t>Caption Arial 14 p</a:t>
            </a:r>
          </a:p>
        </p:txBody>
      </p:sp>
      <p:sp>
        <p:nvSpPr>
          <p:cNvPr id="21" name="Platshållare för innehåll 2"/>
          <p:cNvSpPr>
            <a:spLocks noGrp="1"/>
          </p:cNvSpPr>
          <p:nvPr>
            <p:ph idx="20" hasCustomPrompt="1"/>
          </p:nvPr>
        </p:nvSpPr>
        <p:spPr>
          <a:xfrm>
            <a:off x="6146440" y="2852936"/>
            <a:ext cx="2736303" cy="36004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/>
            </a:pPr>
            <a:r>
              <a:rPr lang="de-DE" dirty="0"/>
              <a:t>Caption Arial 14 p</a:t>
            </a:r>
          </a:p>
        </p:txBody>
      </p:sp>
      <p:sp>
        <p:nvSpPr>
          <p:cNvPr id="23" name="Platshållare för innehåll 2"/>
          <p:cNvSpPr>
            <a:spLocks noGrp="1"/>
          </p:cNvSpPr>
          <p:nvPr>
            <p:ph idx="22" hasCustomPrompt="1"/>
          </p:nvPr>
        </p:nvSpPr>
        <p:spPr>
          <a:xfrm>
            <a:off x="3197425" y="2852936"/>
            <a:ext cx="2736303" cy="36004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/>
            </a:pPr>
            <a:r>
              <a:rPr lang="de-DE" dirty="0"/>
              <a:t>Caption Arial 14 p</a:t>
            </a:r>
          </a:p>
        </p:txBody>
      </p:sp>
      <p:sp>
        <p:nvSpPr>
          <p:cNvPr id="27" name="Platshållare för innehåll 2"/>
          <p:cNvSpPr>
            <a:spLocks noGrp="1"/>
          </p:cNvSpPr>
          <p:nvPr>
            <p:ph idx="25" hasCustomPrompt="1"/>
          </p:nvPr>
        </p:nvSpPr>
        <p:spPr>
          <a:xfrm>
            <a:off x="251520" y="5733256"/>
            <a:ext cx="2736303" cy="36004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/>
            </a:pPr>
            <a:r>
              <a:rPr lang="de-DE" dirty="0"/>
              <a:t>Caption Arial 14 p</a:t>
            </a:r>
          </a:p>
        </p:txBody>
      </p:sp>
      <p:sp>
        <p:nvSpPr>
          <p:cNvPr id="29" name="Platshållare för innehåll 2"/>
          <p:cNvSpPr>
            <a:spLocks noGrp="1"/>
          </p:cNvSpPr>
          <p:nvPr>
            <p:ph idx="27" hasCustomPrompt="1"/>
          </p:nvPr>
        </p:nvSpPr>
        <p:spPr>
          <a:xfrm>
            <a:off x="6161314" y="5733256"/>
            <a:ext cx="2736303" cy="36004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/>
            </a:pPr>
            <a:r>
              <a:rPr lang="de-DE" dirty="0"/>
              <a:t>Caption Arial 14 p</a:t>
            </a:r>
          </a:p>
        </p:txBody>
      </p:sp>
      <p:sp>
        <p:nvSpPr>
          <p:cNvPr id="31" name="Platshållare för innehåll 2"/>
          <p:cNvSpPr>
            <a:spLocks noGrp="1"/>
          </p:cNvSpPr>
          <p:nvPr>
            <p:ph idx="29" hasCustomPrompt="1"/>
          </p:nvPr>
        </p:nvSpPr>
        <p:spPr>
          <a:xfrm>
            <a:off x="3201098" y="5733256"/>
            <a:ext cx="2736303" cy="36004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176213" marR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Pct val="70000"/>
              <a:buFontTx/>
              <a:buNone/>
              <a:tabLst/>
              <a:defRPr/>
            </a:pPr>
            <a:r>
              <a:rPr lang="de-DE" dirty="0"/>
              <a:t>Caption Arial 14 p</a:t>
            </a:r>
          </a:p>
        </p:txBody>
      </p:sp>
      <p:pic>
        <p:nvPicPr>
          <p:cNvPr id="18" name="Picture 6" descr="Fagerhul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6415924"/>
            <a:ext cx="1596008" cy="1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795" r:id="rId2"/>
    <p:sldLayoutId id="2147483792" r:id="rId3"/>
    <p:sldLayoutId id="2147483750" r:id="rId4"/>
    <p:sldLayoutId id="2147483845" r:id="rId5"/>
    <p:sldLayoutId id="2147483791" r:id="rId6"/>
    <p:sldLayoutId id="2147483840" r:id="rId7"/>
    <p:sldLayoutId id="2147483841" r:id="rId8"/>
    <p:sldLayoutId id="2147483839" r:id="rId9"/>
    <p:sldLayoutId id="2147483846" r:id="rId10"/>
    <p:sldLayoutId id="214748384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10000"/>
        </a:spcAft>
        <a:buSzPct val="70000"/>
        <a:buChar char="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Char char="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1741" y="1231505"/>
            <a:ext cx="4752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>
                <a:latin typeface="+mj-lt"/>
              </a:rPr>
              <a:t>Framgångsfaktorer för en global projektverksamhet</a:t>
            </a:r>
          </a:p>
          <a:p>
            <a:pPr algn="l"/>
            <a:endParaRPr lang="sv-SE" dirty="0">
              <a:latin typeface="+mj-lt"/>
            </a:endParaRPr>
          </a:p>
          <a:p>
            <a:pPr algn="l"/>
            <a:r>
              <a:rPr lang="sv-SE" sz="1600" dirty="0">
                <a:latin typeface="+mj-lt"/>
              </a:rPr>
              <a:t>Håkan Elvingson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77072"/>
            <a:ext cx="9144000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5805264"/>
            <a:ext cx="1697392" cy="2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959" y="970015"/>
            <a:ext cx="806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Resurskontrakt.</a:t>
            </a:r>
          </a:p>
          <a:p>
            <a:pPr algn="l"/>
            <a:endParaRPr lang="sv-SE" sz="16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När det gäller andra platser och kulturer, viktigt att träffas personligt i början för att senare kunna kommunicera via Video eller Skype. </a:t>
            </a:r>
            <a:br>
              <a:rPr lang="sv-SE" sz="1600" dirty="0">
                <a:latin typeface="+mn-lt"/>
              </a:rPr>
            </a:br>
            <a:r>
              <a:rPr lang="sv-SE" sz="1600" dirty="0">
                <a:latin typeface="+mn-lt"/>
              </a:rPr>
              <a:t>Kan inte nog poängteras.</a:t>
            </a:r>
          </a:p>
          <a:p>
            <a:pPr algn="l"/>
            <a:endParaRPr lang="sv-SE" sz="16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Var ödmjuk inför faktumet att engelska inte vårt modersmål.  Även om vi anser oss duktiga.</a:t>
            </a:r>
          </a:p>
          <a:p>
            <a:pPr algn="l"/>
            <a:endParaRPr lang="sv-SE" sz="16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Tydlig utvecklingsprocess där hänsyn har tagits till att den skall fungera för alla.</a:t>
            </a:r>
          </a:p>
          <a:p>
            <a:pPr algn="l"/>
            <a:endParaRPr lang="sv-SE" sz="16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Processen måste arbetas med kontinuerligt och uppdateras vid behov, men kontrollerat.</a:t>
            </a:r>
          </a:p>
          <a:p>
            <a:pPr algn="l"/>
            <a:endParaRPr lang="sv-SE" sz="16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En bra och stabilt projektstyrningsverktyg som stöder processen, inte tvärtom. </a:t>
            </a:r>
            <a:br>
              <a:rPr lang="sv-SE" sz="1600" dirty="0">
                <a:latin typeface="+mn-lt"/>
              </a:rPr>
            </a:br>
            <a:r>
              <a:rPr lang="sv-SE" sz="1600" dirty="0">
                <a:latin typeface="+mn-lt"/>
              </a:rPr>
              <a:t/>
            </a:r>
            <a:br>
              <a:rPr lang="sv-SE" sz="1600" dirty="0">
                <a:latin typeface="+mn-lt"/>
              </a:rPr>
            </a:br>
            <a:r>
              <a:rPr lang="sv-SE" sz="1600" b="1" dirty="0">
                <a:latin typeface="+mn-lt"/>
              </a:rPr>
              <a:t>Vårt val föll på Antura.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8015" y="105919"/>
            <a:ext cx="7056784" cy="864096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v-SE" kern="0" dirty="0"/>
              <a:t>Processer och Verktyg</a:t>
            </a:r>
            <a:r>
              <a:rPr lang="sv-SE" b="0" kern="0" dirty="0"/>
              <a:t/>
            </a:r>
            <a:br>
              <a:rPr lang="sv-SE" b="0" kern="0" dirty="0"/>
            </a:br>
            <a:r>
              <a:rPr lang="sv-SE" kern="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436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392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Antura implementerades 2009 i Habo. </a:t>
            </a:r>
            <a:br>
              <a:rPr lang="sv-SE" sz="1600" dirty="0">
                <a:latin typeface="+mn-lt"/>
              </a:rPr>
            </a:br>
            <a:r>
              <a:rPr lang="sv-SE" sz="1600" dirty="0">
                <a:latin typeface="+mn-lt"/>
              </a:rPr>
              <a:t>Strax efter i Suzhou och Bollebygd.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Från början användes endast det grundläggande som startsidan, dokumenthantering, tidsredovisning och tidplan, samt godkännande av grindarna.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En tröskel att komma över: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In/ut checkning av dokument.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Tidplansfunktionaliteten hade en tröskel om man var van att arbeta i Excel. För dem som var vana med MS project saknades en del, men där har Antura blivit bättre.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Behövdes en del kraft att få ordning på tidsredovisningen, speciellt i Suzhou.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600" y="260648"/>
            <a:ext cx="7056784" cy="864096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v-SE" kern="0" dirty="0"/>
              <a:t>Antura (FPM, Fagerhult Project System) initialt</a:t>
            </a:r>
            <a:br>
              <a:rPr lang="sv-SE" kern="0" dirty="0"/>
            </a:br>
            <a:r>
              <a:rPr lang="sv-SE" b="0" kern="0" dirty="0"/>
              <a:t/>
            </a:r>
            <a:br>
              <a:rPr lang="sv-SE" b="0" kern="0" dirty="0"/>
            </a:br>
            <a:r>
              <a:rPr lang="sv-SE" kern="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406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56784" cy="792088"/>
          </a:xfrm>
        </p:spPr>
        <p:txBody>
          <a:bodyPr/>
          <a:lstStyle/>
          <a:p>
            <a:r>
              <a:rPr lang="sv-SE" dirty="0"/>
              <a:t>Antura (FPM, </a:t>
            </a:r>
            <a:r>
              <a:rPr lang="sv-SE" u="sng" dirty="0"/>
              <a:t>F</a:t>
            </a:r>
            <a:r>
              <a:rPr lang="sv-SE" dirty="0"/>
              <a:t>agerhult </a:t>
            </a:r>
            <a:r>
              <a:rPr lang="sv-SE" u="sng" dirty="0"/>
              <a:t>P</a:t>
            </a:r>
            <a:r>
              <a:rPr lang="sv-SE" dirty="0"/>
              <a:t>roject </a:t>
            </a:r>
            <a:r>
              <a:rPr lang="sv-SE" u="sng" dirty="0"/>
              <a:t>S</a:t>
            </a:r>
            <a:r>
              <a:rPr lang="sv-SE" dirty="0"/>
              <a:t>ystem) fram till nu</a:t>
            </a:r>
            <a:r>
              <a:rPr lang="sv-SE" b="0" dirty="0"/>
              <a:t/>
            </a:r>
            <a:br>
              <a:rPr lang="sv-SE" b="0" dirty="0"/>
            </a:br>
            <a:r>
              <a:rPr lang="sv-SE" dirty="0"/>
              <a:t>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0856" y="1268760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Performance Report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Tid och projektrapporter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Flera avdelningar införde ”linjeprojekt” för att ha koll på linjeverksamheten.</a:t>
            </a:r>
          </a:p>
        </p:txBody>
      </p:sp>
      <p:pic>
        <p:nvPicPr>
          <p:cNvPr id="4" name="Content Placeholder 10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1115616" y="2924944"/>
            <a:ext cx="5376091" cy="2721927"/>
          </a:xfrm>
        </p:spPr>
      </p:pic>
    </p:spTree>
    <p:extLst>
      <p:ext uri="{BB962C8B-B14F-4D97-AF65-F5344CB8AC3E}">
        <p14:creationId xmlns:p14="http://schemas.microsoft.com/office/powerpoint/2010/main" val="16355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56784" cy="792088"/>
          </a:xfrm>
        </p:spPr>
        <p:txBody>
          <a:bodyPr/>
          <a:lstStyle/>
          <a:p>
            <a:r>
              <a:rPr lang="sv-SE" dirty="0"/>
              <a:t>Antura (FPM, </a:t>
            </a:r>
            <a:r>
              <a:rPr lang="sv-SE" u="sng" dirty="0"/>
              <a:t>F</a:t>
            </a:r>
            <a:r>
              <a:rPr lang="sv-SE" dirty="0"/>
              <a:t>agerhult </a:t>
            </a:r>
            <a:r>
              <a:rPr lang="sv-SE" u="sng" dirty="0"/>
              <a:t>P</a:t>
            </a:r>
            <a:r>
              <a:rPr lang="sv-SE" dirty="0"/>
              <a:t>roject </a:t>
            </a:r>
            <a:r>
              <a:rPr lang="sv-SE" u="sng" dirty="0"/>
              <a:t>S</a:t>
            </a:r>
            <a:r>
              <a:rPr lang="sv-SE" dirty="0"/>
              <a:t>ystem) fram till nu</a:t>
            </a:r>
            <a:r>
              <a:rPr lang="sv-SE" b="0" dirty="0"/>
              <a:t/>
            </a:r>
            <a:br>
              <a:rPr lang="sv-SE" b="0" dirty="0"/>
            </a:br>
            <a:r>
              <a:rPr lang="sv-SE" dirty="0"/>
              <a:t>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5" y="119675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Andra siter och projekt med externa företag började använda Antura.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Portföljvyn började användas aktivt för uppföljning och prioritering.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Resursplanering införs (pågående).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Automatgenererad styrgruppsrapport implementeras.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Nyligen integrerades Antura  med ekonomisystemet för bättre uppföljning.</a:t>
            </a:r>
          </a:p>
        </p:txBody>
      </p:sp>
      <p:pic>
        <p:nvPicPr>
          <p:cNvPr id="6" name="Platshållare för innehåll 3"/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1115615" y="3789040"/>
            <a:ext cx="5654686" cy="2484000"/>
          </a:xfrm>
        </p:spPr>
      </p:pic>
    </p:spTree>
    <p:extLst>
      <p:ext uri="{BB962C8B-B14F-4D97-AF65-F5344CB8AC3E}">
        <p14:creationId xmlns:p14="http://schemas.microsoft.com/office/powerpoint/2010/main" val="1032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340768"/>
            <a:ext cx="40324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Projektledarna har fått mycket bättre överblick och kontroll på projekten.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Issues säkerställer att alla ser när en uppgift är färdig.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Projektrapporter tas fram smidigt och snabbt.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Bättre portföljstyrning m.a.p. prioritering.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Styrgrupp och företagsledning ser projektstatus direkt i FPM (Performance Report).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pic>
        <p:nvPicPr>
          <p:cNvPr id="4" name="Content Placeholder 10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899592" y="1772816"/>
            <a:ext cx="3453874" cy="230422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15616" y="404664"/>
            <a:ext cx="7056784" cy="7920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dirty="0"/>
              <a:t>Summering av 	ca 8 år med Antura	</a:t>
            </a:r>
            <a:r>
              <a:rPr lang="sv-SE" b="0" kern="0" dirty="0"/>
              <a:t/>
            </a:r>
            <a:br>
              <a:rPr lang="sv-SE" b="0" kern="0" dirty="0"/>
            </a:br>
            <a:r>
              <a:rPr lang="sv-SE" kern="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624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340768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IoT och Connectivity kommer att kräva nya kompetenser samt nya processer och arbetssätt som i sin tur kommer skapa behov på Antura.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Fortsatt arbete med resursplanering.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Optimera portföljhanteringen.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Kina bygger upp egen projektledarorganisation, och kommer att bli mer aktiva med processutveckling och krav på Antura. 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Integration med stämplingssystemet.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5616" y="404664"/>
            <a:ext cx="7056784" cy="7920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dirty="0"/>
              <a:t>Kommande aktiviteter			</a:t>
            </a:r>
            <a:r>
              <a:rPr lang="sv-SE" b="0" kern="0" dirty="0"/>
              <a:t/>
            </a:r>
            <a:br>
              <a:rPr lang="sv-SE" b="0" kern="0" dirty="0"/>
            </a:br>
            <a:r>
              <a:rPr lang="sv-SE" kern="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586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3068960"/>
            <a:ext cx="7056784" cy="792088"/>
          </a:xfrm>
        </p:spPr>
        <p:txBody>
          <a:bodyPr/>
          <a:lstStyle/>
          <a:p>
            <a:pPr algn="ctr"/>
            <a:r>
              <a:rPr lang="sv-SE" sz="2400" dirty="0"/>
              <a:t>Frågor?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5182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949280"/>
            <a:ext cx="1656185" cy="2006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56784" cy="5400600"/>
          </a:xfrm>
        </p:spPr>
        <p:txBody>
          <a:bodyPr/>
          <a:lstStyle/>
          <a:p>
            <a:r>
              <a:rPr lang="sv-SE" b="0" dirty="0"/>
              <a:t/>
            </a:r>
            <a:br>
              <a:rPr lang="sv-SE" b="0" dirty="0"/>
            </a:br>
            <a:r>
              <a:rPr lang="sv-SE" b="0" dirty="0"/>
              <a:t/>
            </a:r>
            <a:br>
              <a:rPr lang="sv-SE" b="0" dirty="0"/>
            </a:br>
            <a:r>
              <a:rPr lang="sv-SE" b="0" dirty="0"/>
              <a:t>1. Kort om mig</a:t>
            </a:r>
            <a:br>
              <a:rPr lang="sv-SE" b="0" dirty="0"/>
            </a:br>
            <a:r>
              <a:rPr lang="sv-SE" b="0" dirty="0"/>
              <a:t>2. Kort företagspresentation</a:t>
            </a:r>
            <a:br>
              <a:rPr lang="sv-SE" b="0" dirty="0"/>
            </a:br>
            <a:r>
              <a:rPr lang="sv-SE" b="0" dirty="0"/>
              <a:t>3. Produktutveckling på </a:t>
            </a:r>
            <a:r>
              <a:rPr lang="sv-SE" b="0" dirty="0">
                <a:solidFill>
                  <a:schemeClr val="tx1"/>
                </a:solidFill>
              </a:rPr>
              <a:t>Fagerhult</a:t>
            </a:r>
            <a:r>
              <a:rPr lang="sv-SE" b="0" dirty="0"/>
              <a:t> Belysning AB </a:t>
            </a:r>
            <a:br>
              <a:rPr lang="sv-SE" b="0" dirty="0"/>
            </a:br>
            <a:r>
              <a:rPr lang="sv-SE" b="0" dirty="0"/>
              <a:t>4. Utmaningar tvärfunktionell och global utveckling</a:t>
            </a:r>
            <a:br>
              <a:rPr lang="sv-SE" b="0" dirty="0"/>
            </a:br>
            <a:r>
              <a:rPr lang="sv-SE" b="0" dirty="0"/>
              <a:t>5. Processer och verktyg</a:t>
            </a:r>
            <a:br>
              <a:rPr lang="sv-SE" b="0" dirty="0"/>
            </a:br>
            <a:r>
              <a:rPr lang="sv-SE" b="0" dirty="0"/>
              <a:t>6. Kommande aktiviteter</a:t>
            </a:r>
            <a:br>
              <a:rPr lang="sv-SE" b="0" dirty="0"/>
            </a:br>
            <a:r>
              <a:rPr lang="sv-SE" b="0" dirty="0"/>
              <a:t/>
            </a:r>
            <a:br>
              <a:rPr lang="sv-SE" b="0" dirty="0"/>
            </a:br>
            <a:r>
              <a:rPr lang="sv-SE" b="0" dirty="0"/>
              <a:t>7. Frågor?</a:t>
            </a:r>
            <a:br>
              <a:rPr lang="sv-SE" b="0" dirty="0"/>
            </a:br>
            <a:r>
              <a:rPr lang="sv-SE" b="0" dirty="0"/>
              <a:t/>
            </a:r>
            <a:br>
              <a:rPr lang="sv-SE" b="0" dirty="0"/>
            </a:br>
            <a:r>
              <a:rPr lang="sv-SE" dirty="0"/>
              <a:t>		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7584" y="188640"/>
            <a:ext cx="7056784" cy="108012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v-SE" kern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906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56784" cy="1080120"/>
          </a:xfrm>
        </p:spPr>
        <p:txBody>
          <a:bodyPr/>
          <a:lstStyle/>
          <a:p>
            <a:pPr algn="ctr"/>
            <a:r>
              <a:rPr lang="sv-SE" dirty="0"/>
              <a:t>Håkan Elvingson</a:t>
            </a:r>
            <a:r>
              <a:rPr lang="sv-SE" b="0" dirty="0"/>
              <a:t/>
            </a:r>
            <a:br>
              <a:rPr lang="sv-SE" b="0" dirty="0"/>
            </a:br>
            <a:r>
              <a:rPr lang="sv-SE" dirty="0"/>
              <a:t>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2" y="1484784"/>
            <a:ext cx="33123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11 år på Fagerhult, tidigare inom Volvo som utvecklare, projektledare och chef.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Historik på Fagerhult: Projektledning, Konstruktionschef, Utvecklingschef i Kina och numera Chef för projektledning och ansvarig för projektportföljen.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Familj: Fru och vuxen son.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Fritidsintressen: Jakt, fiske och skogsbruk.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968552" cy="39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2597" r="3338" b="6461"/>
          <a:stretch/>
        </p:blipFill>
        <p:spPr>
          <a:xfrm>
            <a:off x="0" y="694707"/>
            <a:ext cx="9144000" cy="4462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Fagerhult Gruppen, Omsättning 2016 ca 4,5 miljarder, vinst ca 12%</a:t>
            </a:r>
          </a:p>
        </p:txBody>
      </p:sp>
      <p:pic>
        <p:nvPicPr>
          <p:cNvPr id="5" name="Picture 2" descr="C:\Users\HEOM\AppData\Local\Microsoft\Windows\Temporary Internet Files\Content.Outlook\RRZ16Y1T\Arlight 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726" y="5364183"/>
            <a:ext cx="1313349" cy="18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lyktan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110" y="5347766"/>
            <a:ext cx="1144234" cy="26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bisleyworkshop.com/news/wp-content/uploads/2014/07/Designplan_logo_2013_stand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64" y="5184290"/>
            <a:ext cx="1007157" cy="5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Bild 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076" y="5340117"/>
            <a:ext cx="1578850" cy="2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AOL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015" y="5257758"/>
            <a:ext cx="1445198" cy="31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296" y="5842490"/>
            <a:ext cx="901518" cy="3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http://t3.gstatic.com/images?q=tbn:ANd9GcQ_7uch5hsZJ48lGUI5lwHLrq5nDK2qlDYqVKpVfpUbHqlDG01X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435" y="5828723"/>
            <a:ext cx="722200" cy="3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on-ec.com/images/Whitecrof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8" b="22194"/>
          <a:stretch/>
        </p:blipFill>
        <p:spPr bwMode="auto">
          <a:xfrm>
            <a:off x="7434312" y="5822311"/>
            <a:ext cx="842505" cy="4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fagerhultgroup.com/sites/default/files/lighting_innovation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79" y="5845027"/>
            <a:ext cx="1125459" cy="33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fagerhultgroup.com/sites/default/files/led_linear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09" y="5833787"/>
            <a:ext cx="1140395" cy="3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Rak 18"/>
          <p:cNvCxnSpPr/>
          <p:nvPr/>
        </p:nvCxnSpPr>
        <p:spPr bwMode="auto">
          <a:xfrm>
            <a:off x="0" y="5173273"/>
            <a:ext cx="9144000" cy="0"/>
          </a:xfrm>
          <a:prstGeom prst="line">
            <a:avLst/>
          </a:prstGeom>
          <a:ln>
            <a:solidFill>
              <a:srgbClr val="B2B2B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 bwMode="auto">
          <a:xfrm>
            <a:off x="4862" y="5741296"/>
            <a:ext cx="9144000" cy="0"/>
          </a:xfrm>
          <a:prstGeom prst="line">
            <a:avLst/>
          </a:prstGeom>
          <a:ln>
            <a:solidFill>
              <a:srgbClr val="B2B2B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 bwMode="auto">
          <a:xfrm>
            <a:off x="0" y="6309320"/>
            <a:ext cx="9144000" cy="0"/>
          </a:xfrm>
          <a:prstGeom prst="line">
            <a:avLst/>
          </a:prstGeom>
          <a:ln>
            <a:solidFill>
              <a:srgbClr val="B2B2B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 bwMode="auto">
          <a:xfrm>
            <a:off x="467544" y="5184290"/>
            <a:ext cx="0" cy="1125030"/>
          </a:xfrm>
          <a:prstGeom prst="line">
            <a:avLst/>
          </a:prstGeom>
          <a:ln>
            <a:solidFill>
              <a:srgbClr val="B2B2B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/>
        </p:nvCxnSpPr>
        <p:spPr bwMode="auto">
          <a:xfrm>
            <a:off x="8676456" y="5184290"/>
            <a:ext cx="0" cy="1125030"/>
          </a:xfrm>
          <a:prstGeom prst="line">
            <a:avLst/>
          </a:prstGeom>
          <a:ln>
            <a:solidFill>
              <a:srgbClr val="B2B2B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/>
        </p:nvCxnSpPr>
        <p:spPr bwMode="auto">
          <a:xfrm>
            <a:off x="2109326" y="5184290"/>
            <a:ext cx="0" cy="1125030"/>
          </a:xfrm>
          <a:prstGeom prst="line">
            <a:avLst/>
          </a:prstGeom>
          <a:ln>
            <a:solidFill>
              <a:srgbClr val="B2B2B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/>
        </p:nvCxnSpPr>
        <p:spPr bwMode="auto">
          <a:xfrm>
            <a:off x="3751108" y="5184290"/>
            <a:ext cx="0" cy="1125030"/>
          </a:xfrm>
          <a:prstGeom prst="line">
            <a:avLst/>
          </a:prstGeom>
          <a:ln>
            <a:solidFill>
              <a:srgbClr val="B2B2B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/>
        </p:nvCxnSpPr>
        <p:spPr bwMode="auto">
          <a:xfrm>
            <a:off x="7034672" y="5184290"/>
            <a:ext cx="0" cy="1125030"/>
          </a:xfrm>
          <a:prstGeom prst="line">
            <a:avLst/>
          </a:prstGeom>
          <a:ln>
            <a:solidFill>
              <a:srgbClr val="B2B2B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/>
        </p:nvCxnSpPr>
        <p:spPr bwMode="auto">
          <a:xfrm>
            <a:off x="5392890" y="5173273"/>
            <a:ext cx="0" cy="1136047"/>
          </a:xfrm>
          <a:prstGeom prst="line">
            <a:avLst/>
          </a:prstGeom>
          <a:ln>
            <a:solidFill>
              <a:srgbClr val="B2B2B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Picture 8" descr="http://downloadicons.net/sites/default/files/factory-logo-icon-7719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40" y="4358460"/>
            <a:ext cx="294676" cy="2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://downloadicons.net/sites/default/files/factory-logo-icon-7719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41" y="4466372"/>
            <a:ext cx="294676" cy="2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downloadicons.net/sites/default/files/factory-logo-icon-7719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56" y="1863314"/>
            <a:ext cx="294676" cy="2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downloadicons.net/sites/default/files/factory-logo-icon-7719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73" y="1568638"/>
            <a:ext cx="294676" cy="2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://downloadicons.net/sites/default/files/factory-logo-icon-7719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03" y="1421300"/>
            <a:ext cx="294676" cy="2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://downloadicons.net/sites/default/files/factory-logo-icon-7719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73" y="1205493"/>
            <a:ext cx="294676" cy="2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downloadicons.net/sites/default/files/factory-logo-icon-7719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40" y="1102364"/>
            <a:ext cx="294676" cy="2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downloadicons.net/sites/default/files/factory-logo-icon-7719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36" y="2010652"/>
            <a:ext cx="294676" cy="2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4175125" cy="25895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1" name="Content Placeholder 10"/>
          <p:cNvPicPr>
            <a:picLocks noGrp="1" noChangeAspect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693929"/>
            <a:ext cx="4175124" cy="2588830"/>
          </a:xfrm>
          <a:solidFill>
            <a:schemeClr val="bg2"/>
          </a:solidFill>
        </p:spPr>
      </p:pic>
      <p:pic>
        <p:nvPicPr>
          <p:cNvPr id="12" name="Content Placeholder 11"/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693929"/>
            <a:ext cx="4175124" cy="258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12"/>
          <p:cNvPicPr>
            <a:picLocks noGrp="1" noChangeAspect="1"/>
          </p:cNvPicPr>
          <p:nvPr>
            <p:ph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4175125" cy="2588831"/>
          </a:xfrm>
        </p:spPr>
      </p:pic>
      <p:sp>
        <p:nvSpPr>
          <p:cNvPr id="15" name="Content Placeholder 6"/>
          <p:cNvSpPr>
            <a:spLocks noGrp="1"/>
          </p:cNvSpPr>
          <p:nvPr>
            <p:ph idx="16"/>
          </p:nvPr>
        </p:nvSpPr>
        <p:spPr>
          <a:xfrm>
            <a:off x="214313" y="2852936"/>
            <a:ext cx="4213671" cy="360040"/>
          </a:xfrm>
        </p:spPr>
        <p:txBody>
          <a:bodyPr/>
          <a:lstStyle/>
          <a:p>
            <a:r>
              <a:rPr lang="sv-SE" dirty="0"/>
              <a:t>Utvecklar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idx="17"/>
          </p:nvPr>
        </p:nvSpPr>
        <p:spPr>
          <a:xfrm>
            <a:off x="4714461" y="2852936"/>
            <a:ext cx="4175125" cy="360040"/>
          </a:xfrm>
        </p:spPr>
        <p:txBody>
          <a:bodyPr/>
          <a:lstStyle/>
          <a:p>
            <a:r>
              <a:rPr lang="sv-SE" dirty="0"/>
              <a:t>Tillverkar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idx="19"/>
          </p:nvPr>
        </p:nvSpPr>
        <p:spPr>
          <a:xfrm>
            <a:off x="247427" y="5733256"/>
            <a:ext cx="4180558" cy="360040"/>
          </a:xfrm>
        </p:spPr>
        <p:txBody>
          <a:bodyPr/>
          <a:lstStyle/>
          <a:p>
            <a:r>
              <a:rPr lang="sv-SE" dirty="0"/>
              <a:t>Marknadsför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idx="18"/>
          </p:nvPr>
        </p:nvSpPr>
        <p:spPr>
          <a:xfrm>
            <a:off x="4714461" y="5733256"/>
            <a:ext cx="4175125" cy="360040"/>
          </a:xfrm>
        </p:spPr>
        <p:txBody>
          <a:bodyPr/>
          <a:lstStyle/>
          <a:p>
            <a:r>
              <a:rPr lang="sv-SE" dirty="0"/>
              <a:t>Säljer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04449" cy="692696"/>
          </a:xfrm>
        </p:spPr>
        <p:txBody>
          <a:bodyPr/>
          <a:lstStyle/>
          <a:p>
            <a:r>
              <a:rPr lang="sv-SE" dirty="0"/>
              <a:t>Fagerhult Belysning AB. Belysningskunnande hela vägen.</a:t>
            </a:r>
          </a:p>
        </p:txBody>
      </p:sp>
    </p:spTree>
    <p:extLst>
      <p:ext uri="{BB962C8B-B14F-4D97-AF65-F5344CB8AC3E}">
        <p14:creationId xmlns:p14="http://schemas.microsoft.com/office/powerpoint/2010/main" val="24097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553"/>
            <a:ext cx="4175124" cy="2590406"/>
          </a:xfrm>
        </p:spPr>
      </p:pic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4574664" y="935553"/>
            <a:ext cx="3892087" cy="4608512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600" dirty="0"/>
              <a:t>Innovationskultur med människan i fokus sedan 1945.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/>
              <a:t>Kunskapsföretag i högteknologisk bransch. Ligger i framkant i pågående skiftet från konventionella ljuskällor till LED. 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/>
              <a:t>Ledande på innovativa och energieffektiva belysningslösningar med Utveckling i Habo, Åhus, Bollebygd och Suzhou (Kina).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/>
              <a:t>Samarbete inom utveckling med systerbolagen inom koncernen.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/>
              <a:t>Våra lösningar hjälper kunder minska energiförbrukning och miljöpåverkan.</a:t>
            </a:r>
          </a:p>
        </p:txBody>
      </p:sp>
      <p:pic>
        <p:nvPicPr>
          <p:cNvPr id="4" name="Platshållare för innehåll 3" descr="sekreterare.jpg"/>
          <p:cNvPicPr>
            <a:picLocks noGrp="1" noChangeAspect="1"/>
          </p:cNvPicPr>
          <p:nvPr>
            <p:ph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r="221"/>
          <a:stretch>
            <a:fillRect/>
          </a:stretch>
        </p:blipFill>
        <p:spPr>
          <a:xfrm>
            <a:off x="-1" y="3768816"/>
            <a:ext cx="4175125" cy="2599657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1520" y="0"/>
            <a:ext cx="8604449" cy="692696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kern="0" dirty="0"/>
              <a:t>Fagerhult Belysning AB. </a:t>
            </a:r>
            <a:r>
              <a:rPr lang="sv-SE" dirty="0"/>
              <a:t>Innovation och tradition…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40170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/>
          <p:cNvCxnSpPr/>
          <p:nvPr/>
        </p:nvCxnSpPr>
        <p:spPr bwMode="auto">
          <a:xfrm flipH="1">
            <a:off x="3995936" y="5445224"/>
            <a:ext cx="1152128" cy="720080"/>
          </a:xfrm>
          <a:prstGeom prst="line">
            <a:avLst/>
          </a:prstGeom>
          <a:solidFill>
            <a:schemeClr val="fol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115616" y="1772816"/>
            <a:ext cx="3672408" cy="1728192"/>
          </a:xfrm>
          <a:prstGeom prst="line">
            <a:avLst/>
          </a:prstGeom>
          <a:solidFill>
            <a:schemeClr val="fol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611560" y="2438179"/>
            <a:ext cx="8780819" cy="3736253"/>
          </a:xfrm>
          <a:custGeom>
            <a:avLst/>
            <a:gdLst>
              <a:gd name="connsiteX0" fmla="*/ 0 w 8780819"/>
              <a:gd name="connsiteY0" fmla="*/ 0 h 3736253"/>
              <a:gd name="connsiteX1" fmla="*/ 8081010 w 8780819"/>
              <a:gd name="connsiteY1" fmla="*/ 3440430 h 3736253"/>
              <a:gd name="connsiteX2" fmla="*/ 7829550 w 8780819"/>
              <a:gd name="connsiteY2" fmla="*/ 3326130 h 373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80819" h="3736253">
                <a:moveTo>
                  <a:pt x="0" y="0"/>
                </a:moveTo>
                <a:lnTo>
                  <a:pt x="8081010" y="3440430"/>
                </a:lnTo>
                <a:cubicBezTo>
                  <a:pt x="9385935" y="3994785"/>
                  <a:pt x="8607742" y="3660457"/>
                  <a:pt x="7829550" y="332613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14978" y="125978"/>
            <a:ext cx="8886790" cy="2870839"/>
          </a:xfrm>
          <a:custGeom>
            <a:avLst/>
            <a:gdLst>
              <a:gd name="connsiteX0" fmla="*/ 0 w 4754880"/>
              <a:gd name="connsiteY0" fmla="*/ 1146754 h 2399666"/>
              <a:gd name="connsiteX1" fmla="*/ 1337310 w 4754880"/>
              <a:gd name="connsiteY1" fmla="*/ 2369764 h 2399666"/>
              <a:gd name="connsiteX2" fmla="*/ 3246120 w 4754880"/>
              <a:gd name="connsiteY2" fmla="*/ 38044 h 2399666"/>
              <a:gd name="connsiteX3" fmla="*/ 4754880 w 4754880"/>
              <a:gd name="connsiteY3" fmla="*/ 975304 h 2399666"/>
              <a:gd name="connsiteX0" fmla="*/ 0 w 4949190"/>
              <a:gd name="connsiteY0" fmla="*/ 0 h 3241909"/>
              <a:gd name="connsiteX1" fmla="*/ 1531620 w 4949190"/>
              <a:gd name="connsiteY1" fmla="*/ 3234690 h 3241909"/>
              <a:gd name="connsiteX2" fmla="*/ 3440430 w 4949190"/>
              <a:gd name="connsiteY2" fmla="*/ 902970 h 3241909"/>
              <a:gd name="connsiteX3" fmla="*/ 4949190 w 4949190"/>
              <a:gd name="connsiteY3" fmla="*/ 1840230 h 3241909"/>
              <a:gd name="connsiteX0" fmla="*/ 0 w 4949190"/>
              <a:gd name="connsiteY0" fmla="*/ 0 h 1840230"/>
              <a:gd name="connsiteX1" fmla="*/ 2183130 w 4949190"/>
              <a:gd name="connsiteY1" fmla="*/ 1748790 h 1840230"/>
              <a:gd name="connsiteX2" fmla="*/ 3440430 w 4949190"/>
              <a:gd name="connsiteY2" fmla="*/ 902970 h 1840230"/>
              <a:gd name="connsiteX3" fmla="*/ 4949190 w 4949190"/>
              <a:gd name="connsiteY3" fmla="*/ 1840230 h 1840230"/>
              <a:gd name="connsiteX0" fmla="*/ 0 w 4949190"/>
              <a:gd name="connsiteY0" fmla="*/ 0 h 1840230"/>
              <a:gd name="connsiteX1" fmla="*/ 2183130 w 4949190"/>
              <a:gd name="connsiteY1" fmla="*/ 1748790 h 1840230"/>
              <a:gd name="connsiteX2" fmla="*/ 3474720 w 4949190"/>
              <a:gd name="connsiteY2" fmla="*/ 914400 h 1840230"/>
              <a:gd name="connsiteX3" fmla="*/ 4949190 w 4949190"/>
              <a:gd name="connsiteY3" fmla="*/ 1840230 h 1840230"/>
              <a:gd name="connsiteX0" fmla="*/ 0 w 4949190"/>
              <a:gd name="connsiteY0" fmla="*/ 0 h 1907990"/>
              <a:gd name="connsiteX1" fmla="*/ 2183130 w 4949190"/>
              <a:gd name="connsiteY1" fmla="*/ 1748790 h 1907990"/>
              <a:gd name="connsiteX2" fmla="*/ 4949190 w 4949190"/>
              <a:gd name="connsiteY2" fmla="*/ 1840230 h 1907990"/>
              <a:gd name="connsiteX0" fmla="*/ 0 w 7132320"/>
              <a:gd name="connsiteY0" fmla="*/ 0 h 1912967"/>
              <a:gd name="connsiteX1" fmla="*/ 2183130 w 7132320"/>
              <a:gd name="connsiteY1" fmla="*/ 1748790 h 1912967"/>
              <a:gd name="connsiteX2" fmla="*/ 7132320 w 7132320"/>
              <a:gd name="connsiteY2" fmla="*/ 1851660 h 1912967"/>
              <a:gd name="connsiteX0" fmla="*/ 0 w 7132320"/>
              <a:gd name="connsiteY0" fmla="*/ 0 h 1923717"/>
              <a:gd name="connsiteX1" fmla="*/ 2183130 w 7132320"/>
              <a:gd name="connsiteY1" fmla="*/ 1748790 h 1923717"/>
              <a:gd name="connsiteX2" fmla="*/ 7132320 w 7132320"/>
              <a:gd name="connsiteY2" fmla="*/ 1851660 h 1923717"/>
              <a:gd name="connsiteX0" fmla="*/ 0 w 7669530"/>
              <a:gd name="connsiteY0" fmla="*/ 0 h 1899282"/>
              <a:gd name="connsiteX1" fmla="*/ 2720340 w 7669530"/>
              <a:gd name="connsiteY1" fmla="*/ 1725930 h 1899282"/>
              <a:gd name="connsiteX2" fmla="*/ 7669530 w 7669530"/>
              <a:gd name="connsiteY2" fmla="*/ 1828800 h 1899282"/>
              <a:gd name="connsiteX0" fmla="*/ 0 w 7669530"/>
              <a:gd name="connsiteY0" fmla="*/ 0 h 2193351"/>
              <a:gd name="connsiteX1" fmla="*/ 2148840 w 7669530"/>
              <a:gd name="connsiteY1" fmla="*/ 2103120 h 2193351"/>
              <a:gd name="connsiteX2" fmla="*/ 7669530 w 7669530"/>
              <a:gd name="connsiteY2" fmla="*/ 1828800 h 2193351"/>
              <a:gd name="connsiteX0" fmla="*/ 0 w 8755380"/>
              <a:gd name="connsiteY0" fmla="*/ 0 h 2356433"/>
              <a:gd name="connsiteX1" fmla="*/ 2148840 w 8755380"/>
              <a:gd name="connsiteY1" fmla="*/ 2103120 h 2356433"/>
              <a:gd name="connsiteX2" fmla="*/ 8755380 w 8755380"/>
              <a:gd name="connsiteY2" fmla="*/ 2308860 h 2356433"/>
              <a:gd name="connsiteX0" fmla="*/ 0 w 8755380"/>
              <a:gd name="connsiteY0" fmla="*/ 0 h 2613748"/>
              <a:gd name="connsiteX1" fmla="*/ 3323003 w 8755380"/>
              <a:gd name="connsiteY1" fmla="*/ 2474920 h 2613748"/>
              <a:gd name="connsiteX2" fmla="*/ 8755380 w 8755380"/>
              <a:gd name="connsiteY2" fmla="*/ 2308860 h 2613748"/>
              <a:gd name="connsiteX0" fmla="*/ 0 w 8755380"/>
              <a:gd name="connsiteY0" fmla="*/ 0 h 2508217"/>
              <a:gd name="connsiteX1" fmla="*/ 3323003 w 8755380"/>
              <a:gd name="connsiteY1" fmla="*/ 2474920 h 2508217"/>
              <a:gd name="connsiteX2" fmla="*/ 8755380 w 8755380"/>
              <a:gd name="connsiteY2" fmla="*/ 2308860 h 2508217"/>
              <a:gd name="connsiteX0" fmla="*/ 0 w 8777960"/>
              <a:gd name="connsiteY0" fmla="*/ 0 h 2784732"/>
              <a:gd name="connsiteX1" fmla="*/ 3323003 w 8777960"/>
              <a:gd name="connsiteY1" fmla="*/ 2474920 h 2784732"/>
              <a:gd name="connsiteX2" fmla="*/ 8777960 w 8777960"/>
              <a:gd name="connsiteY2" fmla="*/ 2737859 h 2784732"/>
              <a:gd name="connsiteX0" fmla="*/ 0 w 8777960"/>
              <a:gd name="connsiteY0" fmla="*/ 0 h 2741050"/>
              <a:gd name="connsiteX1" fmla="*/ 2555281 w 8777960"/>
              <a:gd name="connsiteY1" fmla="*/ 2274720 h 2741050"/>
              <a:gd name="connsiteX2" fmla="*/ 8777960 w 8777960"/>
              <a:gd name="connsiteY2" fmla="*/ 2737859 h 2741050"/>
              <a:gd name="connsiteX0" fmla="*/ 0 w 8777960"/>
              <a:gd name="connsiteY0" fmla="*/ 0 h 2489965"/>
              <a:gd name="connsiteX1" fmla="*/ 2555281 w 8777960"/>
              <a:gd name="connsiteY1" fmla="*/ 2274720 h 2489965"/>
              <a:gd name="connsiteX2" fmla="*/ 8777960 w 8777960"/>
              <a:gd name="connsiteY2" fmla="*/ 2385126 h 2489965"/>
              <a:gd name="connsiteX0" fmla="*/ 0 w 8777960"/>
              <a:gd name="connsiteY0" fmla="*/ 0 h 2394456"/>
              <a:gd name="connsiteX1" fmla="*/ 2521411 w 8777960"/>
              <a:gd name="connsiteY1" fmla="*/ 2045921 h 2394456"/>
              <a:gd name="connsiteX2" fmla="*/ 8777960 w 8777960"/>
              <a:gd name="connsiteY2" fmla="*/ 2385126 h 239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960" h="2394456">
                <a:moveTo>
                  <a:pt x="0" y="0"/>
                </a:moveTo>
                <a:cubicBezTo>
                  <a:pt x="398145" y="703897"/>
                  <a:pt x="1058418" y="1648400"/>
                  <a:pt x="2521411" y="2045921"/>
                </a:cubicBezTo>
                <a:cubicBezTo>
                  <a:pt x="3984404" y="2443442"/>
                  <a:pt x="7470178" y="2400366"/>
                  <a:pt x="8777960" y="2385126"/>
                </a:cubicBezTo>
              </a:path>
            </a:pathLst>
          </a:cu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 flipV="1">
            <a:off x="187554" y="3873598"/>
            <a:ext cx="8886790" cy="2870839"/>
          </a:xfrm>
          <a:custGeom>
            <a:avLst/>
            <a:gdLst>
              <a:gd name="connsiteX0" fmla="*/ 0 w 4754880"/>
              <a:gd name="connsiteY0" fmla="*/ 1146754 h 2399666"/>
              <a:gd name="connsiteX1" fmla="*/ 1337310 w 4754880"/>
              <a:gd name="connsiteY1" fmla="*/ 2369764 h 2399666"/>
              <a:gd name="connsiteX2" fmla="*/ 3246120 w 4754880"/>
              <a:gd name="connsiteY2" fmla="*/ 38044 h 2399666"/>
              <a:gd name="connsiteX3" fmla="*/ 4754880 w 4754880"/>
              <a:gd name="connsiteY3" fmla="*/ 975304 h 2399666"/>
              <a:gd name="connsiteX0" fmla="*/ 0 w 4949190"/>
              <a:gd name="connsiteY0" fmla="*/ 0 h 3241909"/>
              <a:gd name="connsiteX1" fmla="*/ 1531620 w 4949190"/>
              <a:gd name="connsiteY1" fmla="*/ 3234690 h 3241909"/>
              <a:gd name="connsiteX2" fmla="*/ 3440430 w 4949190"/>
              <a:gd name="connsiteY2" fmla="*/ 902970 h 3241909"/>
              <a:gd name="connsiteX3" fmla="*/ 4949190 w 4949190"/>
              <a:gd name="connsiteY3" fmla="*/ 1840230 h 3241909"/>
              <a:gd name="connsiteX0" fmla="*/ 0 w 4949190"/>
              <a:gd name="connsiteY0" fmla="*/ 0 h 1840230"/>
              <a:gd name="connsiteX1" fmla="*/ 2183130 w 4949190"/>
              <a:gd name="connsiteY1" fmla="*/ 1748790 h 1840230"/>
              <a:gd name="connsiteX2" fmla="*/ 3440430 w 4949190"/>
              <a:gd name="connsiteY2" fmla="*/ 902970 h 1840230"/>
              <a:gd name="connsiteX3" fmla="*/ 4949190 w 4949190"/>
              <a:gd name="connsiteY3" fmla="*/ 1840230 h 1840230"/>
              <a:gd name="connsiteX0" fmla="*/ 0 w 4949190"/>
              <a:gd name="connsiteY0" fmla="*/ 0 h 1840230"/>
              <a:gd name="connsiteX1" fmla="*/ 2183130 w 4949190"/>
              <a:gd name="connsiteY1" fmla="*/ 1748790 h 1840230"/>
              <a:gd name="connsiteX2" fmla="*/ 3474720 w 4949190"/>
              <a:gd name="connsiteY2" fmla="*/ 914400 h 1840230"/>
              <a:gd name="connsiteX3" fmla="*/ 4949190 w 4949190"/>
              <a:gd name="connsiteY3" fmla="*/ 1840230 h 1840230"/>
              <a:gd name="connsiteX0" fmla="*/ 0 w 4949190"/>
              <a:gd name="connsiteY0" fmla="*/ 0 h 1907990"/>
              <a:gd name="connsiteX1" fmla="*/ 2183130 w 4949190"/>
              <a:gd name="connsiteY1" fmla="*/ 1748790 h 1907990"/>
              <a:gd name="connsiteX2" fmla="*/ 4949190 w 4949190"/>
              <a:gd name="connsiteY2" fmla="*/ 1840230 h 1907990"/>
              <a:gd name="connsiteX0" fmla="*/ 0 w 7132320"/>
              <a:gd name="connsiteY0" fmla="*/ 0 h 1912967"/>
              <a:gd name="connsiteX1" fmla="*/ 2183130 w 7132320"/>
              <a:gd name="connsiteY1" fmla="*/ 1748790 h 1912967"/>
              <a:gd name="connsiteX2" fmla="*/ 7132320 w 7132320"/>
              <a:gd name="connsiteY2" fmla="*/ 1851660 h 1912967"/>
              <a:gd name="connsiteX0" fmla="*/ 0 w 7132320"/>
              <a:gd name="connsiteY0" fmla="*/ 0 h 1923717"/>
              <a:gd name="connsiteX1" fmla="*/ 2183130 w 7132320"/>
              <a:gd name="connsiteY1" fmla="*/ 1748790 h 1923717"/>
              <a:gd name="connsiteX2" fmla="*/ 7132320 w 7132320"/>
              <a:gd name="connsiteY2" fmla="*/ 1851660 h 1923717"/>
              <a:gd name="connsiteX0" fmla="*/ 0 w 7669530"/>
              <a:gd name="connsiteY0" fmla="*/ 0 h 1899282"/>
              <a:gd name="connsiteX1" fmla="*/ 2720340 w 7669530"/>
              <a:gd name="connsiteY1" fmla="*/ 1725930 h 1899282"/>
              <a:gd name="connsiteX2" fmla="*/ 7669530 w 7669530"/>
              <a:gd name="connsiteY2" fmla="*/ 1828800 h 1899282"/>
              <a:gd name="connsiteX0" fmla="*/ 0 w 7669530"/>
              <a:gd name="connsiteY0" fmla="*/ 0 h 2193351"/>
              <a:gd name="connsiteX1" fmla="*/ 2148840 w 7669530"/>
              <a:gd name="connsiteY1" fmla="*/ 2103120 h 2193351"/>
              <a:gd name="connsiteX2" fmla="*/ 7669530 w 7669530"/>
              <a:gd name="connsiteY2" fmla="*/ 1828800 h 2193351"/>
              <a:gd name="connsiteX0" fmla="*/ 0 w 8755380"/>
              <a:gd name="connsiteY0" fmla="*/ 0 h 2356433"/>
              <a:gd name="connsiteX1" fmla="*/ 2148840 w 8755380"/>
              <a:gd name="connsiteY1" fmla="*/ 2103120 h 2356433"/>
              <a:gd name="connsiteX2" fmla="*/ 8755380 w 8755380"/>
              <a:gd name="connsiteY2" fmla="*/ 2308860 h 2356433"/>
              <a:gd name="connsiteX0" fmla="*/ 0 w 8755380"/>
              <a:gd name="connsiteY0" fmla="*/ 0 h 2613748"/>
              <a:gd name="connsiteX1" fmla="*/ 3323003 w 8755380"/>
              <a:gd name="connsiteY1" fmla="*/ 2474920 h 2613748"/>
              <a:gd name="connsiteX2" fmla="*/ 8755380 w 8755380"/>
              <a:gd name="connsiteY2" fmla="*/ 2308860 h 2613748"/>
              <a:gd name="connsiteX0" fmla="*/ 0 w 8755380"/>
              <a:gd name="connsiteY0" fmla="*/ 0 h 2508217"/>
              <a:gd name="connsiteX1" fmla="*/ 3323003 w 8755380"/>
              <a:gd name="connsiteY1" fmla="*/ 2474920 h 2508217"/>
              <a:gd name="connsiteX2" fmla="*/ 8755380 w 8755380"/>
              <a:gd name="connsiteY2" fmla="*/ 2308860 h 2508217"/>
              <a:gd name="connsiteX0" fmla="*/ 0 w 8777960"/>
              <a:gd name="connsiteY0" fmla="*/ 0 h 2784732"/>
              <a:gd name="connsiteX1" fmla="*/ 3323003 w 8777960"/>
              <a:gd name="connsiteY1" fmla="*/ 2474920 h 2784732"/>
              <a:gd name="connsiteX2" fmla="*/ 8777960 w 8777960"/>
              <a:gd name="connsiteY2" fmla="*/ 2737859 h 2784732"/>
              <a:gd name="connsiteX0" fmla="*/ 0 w 8777960"/>
              <a:gd name="connsiteY0" fmla="*/ 0 h 2741050"/>
              <a:gd name="connsiteX1" fmla="*/ 2555281 w 8777960"/>
              <a:gd name="connsiteY1" fmla="*/ 2274720 h 2741050"/>
              <a:gd name="connsiteX2" fmla="*/ 8777960 w 8777960"/>
              <a:gd name="connsiteY2" fmla="*/ 2737859 h 2741050"/>
              <a:gd name="connsiteX0" fmla="*/ 0 w 8777960"/>
              <a:gd name="connsiteY0" fmla="*/ 0 h 2489965"/>
              <a:gd name="connsiteX1" fmla="*/ 2555281 w 8777960"/>
              <a:gd name="connsiteY1" fmla="*/ 2274720 h 2489965"/>
              <a:gd name="connsiteX2" fmla="*/ 8777960 w 8777960"/>
              <a:gd name="connsiteY2" fmla="*/ 2385126 h 2489965"/>
              <a:gd name="connsiteX0" fmla="*/ 0 w 8777960"/>
              <a:gd name="connsiteY0" fmla="*/ 0 h 2394456"/>
              <a:gd name="connsiteX1" fmla="*/ 2521411 w 8777960"/>
              <a:gd name="connsiteY1" fmla="*/ 2045921 h 2394456"/>
              <a:gd name="connsiteX2" fmla="*/ 8777960 w 8777960"/>
              <a:gd name="connsiteY2" fmla="*/ 2385126 h 239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960" h="2394456">
                <a:moveTo>
                  <a:pt x="0" y="0"/>
                </a:moveTo>
                <a:cubicBezTo>
                  <a:pt x="398145" y="703897"/>
                  <a:pt x="1058418" y="1648400"/>
                  <a:pt x="2521411" y="2045921"/>
                </a:cubicBezTo>
                <a:cubicBezTo>
                  <a:pt x="3984404" y="2443442"/>
                  <a:pt x="7470178" y="2400366"/>
                  <a:pt x="8777960" y="2385126"/>
                </a:cubicBezTo>
              </a:path>
            </a:pathLst>
          </a:cu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052" name="Straight Connector 2051"/>
          <p:cNvCxnSpPr/>
          <p:nvPr/>
        </p:nvCxnSpPr>
        <p:spPr bwMode="auto">
          <a:xfrm>
            <a:off x="1475656" y="1916832"/>
            <a:ext cx="0" cy="3096344"/>
          </a:xfrm>
          <a:prstGeom prst="line">
            <a:avLst/>
          </a:prstGeom>
          <a:solidFill>
            <a:schemeClr val="folHlink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22" idx="1"/>
            <a:endCxn id="84" idx="1"/>
          </p:cNvCxnSpPr>
          <p:nvPr/>
        </p:nvCxnSpPr>
        <p:spPr bwMode="auto">
          <a:xfrm flipH="1">
            <a:off x="2740226" y="2578940"/>
            <a:ext cx="0" cy="1728000"/>
          </a:xfrm>
          <a:prstGeom prst="line">
            <a:avLst/>
          </a:prstGeom>
          <a:solidFill>
            <a:schemeClr val="folHlink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3707904" y="2780928"/>
            <a:ext cx="0" cy="1296144"/>
          </a:xfrm>
          <a:prstGeom prst="line">
            <a:avLst/>
          </a:prstGeom>
          <a:solidFill>
            <a:schemeClr val="folHlink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>
            <a:off x="5004048" y="2917324"/>
            <a:ext cx="0" cy="1044000"/>
          </a:xfrm>
          <a:prstGeom prst="line">
            <a:avLst/>
          </a:prstGeom>
          <a:solidFill>
            <a:schemeClr val="folHlink"/>
          </a:solidFill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Oval 95"/>
          <p:cNvSpPr/>
          <p:nvPr/>
        </p:nvSpPr>
        <p:spPr>
          <a:xfrm>
            <a:off x="64764" y="1566859"/>
            <a:ext cx="1194868" cy="60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Intern R &amp; D</a:t>
            </a:r>
          </a:p>
        </p:txBody>
      </p:sp>
      <p:sp>
        <p:nvSpPr>
          <p:cNvPr id="104" name="Oval 103"/>
          <p:cNvSpPr/>
          <p:nvPr/>
        </p:nvSpPr>
        <p:spPr>
          <a:xfrm>
            <a:off x="107505" y="2430964"/>
            <a:ext cx="1255211" cy="60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Extern R &amp; D</a:t>
            </a:r>
          </a:p>
        </p:txBody>
      </p:sp>
      <p:sp>
        <p:nvSpPr>
          <p:cNvPr id="105" name="Oval 104"/>
          <p:cNvSpPr/>
          <p:nvPr/>
        </p:nvSpPr>
        <p:spPr>
          <a:xfrm>
            <a:off x="78771" y="3307745"/>
            <a:ext cx="1255211" cy="60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Marknadskrav</a:t>
            </a:r>
          </a:p>
        </p:txBody>
      </p:sp>
      <p:sp>
        <p:nvSpPr>
          <p:cNvPr id="106" name="Oval 105"/>
          <p:cNvSpPr/>
          <p:nvPr/>
        </p:nvSpPr>
        <p:spPr>
          <a:xfrm>
            <a:off x="76429" y="4216006"/>
            <a:ext cx="1255211" cy="60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Cost Down</a:t>
            </a:r>
          </a:p>
        </p:txBody>
      </p:sp>
      <p:sp>
        <p:nvSpPr>
          <p:cNvPr id="107" name="Oval 106"/>
          <p:cNvSpPr/>
          <p:nvPr/>
        </p:nvSpPr>
        <p:spPr>
          <a:xfrm>
            <a:off x="77210" y="4902110"/>
            <a:ext cx="930394" cy="60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ETC.</a:t>
            </a:r>
          </a:p>
        </p:txBody>
      </p:sp>
      <p:sp>
        <p:nvSpPr>
          <p:cNvPr id="2079" name="TextBox 2078"/>
          <p:cNvSpPr txBox="1"/>
          <p:nvPr/>
        </p:nvSpPr>
        <p:spPr>
          <a:xfrm>
            <a:off x="288951" y="460899"/>
            <a:ext cx="1437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j-lt"/>
              </a:rPr>
              <a:t>Omvärld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59632" y="1187658"/>
            <a:ext cx="1784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j-lt"/>
              </a:rPr>
              <a:t>Prioritering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277126" y="1500719"/>
            <a:ext cx="1784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j-lt"/>
              </a:rPr>
              <a:t>Koncept studie</a:t>
            </a:r>
          </a:p>
          <a:p>
            <a:r>
              <a:rPr lang="sv-SE" sz="1600" dirty="0">
                <a:latin typeface="+mj-lt"/>
              </a:rPr>
              <a:t>Kan detta lösas?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427371" y="1978580"/>
            <a:ext cx="237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j-lt"/>
              </a:rPr>
              <a:t> Teknisk Förstudie</a:t>
            </a:r>
          </a:p>
          <a:p>
            <a:r>
              <a:rPr lang="sv-SE" sz="1600" dirty="0">
                <a:latin typeface="+mj-lt"/>
              </a:rPr>
              <a:t>Hur kan detta lösas?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259632" y="4934358"/>
            <a:ext cx="1784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j-lt"/>
              </a:rPr>
              <a:t>Möte 4-5 ggr/år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308191" y="442256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j-lt"/>
              </a:rPr>
              <a:t>Konstruktionsavdelning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789651" y="4010991"/>
            <a:ext cx="279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j-lt"/>
              </a:rPr>
              <a:t>Projektgrupp enl. Utvecklingsprocess</a:t>
            </a:r>
          </a:p>
        </p:txBody>
      </p:sp>
      <p:sp>
        <p:nvSpPr>
          <p:cNvPr id="117" name="Oval 116"/>
          <p:cNvSpPr/>
          <p:nvPr/>
        </p:nvSpPr>
        <p:spPr>
          <a:xfrm>
            <a:off x="1725985" y="2779957"/>
            <a:ext cx="653733" cy="4228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Idea 1</a:t>
            </a:r>
          </a:p>
        </p:txBody>
      </p:sp>
      <p:sp>
        <p:nvSpPr>
          <p:cNvPr id="118" name="Oval 117"/>
          <p:cNvSpPr/>
          <p:nvPr/>
        </p:nvSpPr>
        <p:spPr>
          <a:xfrm>
            <a:off x="1966259" y="3221245"/>
            <a:ext cx="653733" cy="4228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Idea 2</a:t>
            </a:r>
          </a:p>
        </p:txBody>
      </p:sp>
      <p:sp>
        <p:nvSpPr>
          <p:cNvPr id="119" name="Oval 118"/>
          <p:cNvSpPr/>
          <p:nvPr/>
        </p:nvSpPr>
        <p:spPr>
          <a:xfrm>
            <a:off x="1693519" y="3644053"/>
            <a:ext cx="653733" cy="4228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Idea N</a:t>
            </a:r>
          </a:p>
        </p:txBody>
      </p:sp>
      <p:sp>
        <p:nvSpPr>
          <p:cNvPr id="120" name="Right Arrow 119"/>
          <p:cNvSpPr/>
          <p:nvPr/>
        </p:nvSpPr>
        <p:spPr>
          <a:xfrm>
            <a:off x="3093891" y="3377400"/>
            <a:ext cx="504056" cy="79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Right Arrow 120"/>
          <p:cNvSpPr/>
          <p:nvPr/>
        </p:nvSpPr>
        <p:spPr>
          <a:xfrm>
            <a:off x="2841863" y="3533657"/>
            <a:ext cx="504056" cy="79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2" name="Right Arrow 121"/>
          <p:cNvSpPr/>
          <p:nvPr/>
        </p:nvSpPr>
        <p:spPr>
          <a:xfrm>
            <a:off x="3090092" y="3651172"/>
            <a:ext cx="504056" cy="79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Right Arrow 122"/>
          <p:cNvSpPr/>
          <p:nvPr/>
        </p:nvSpPr>
        <p:spPr>
          <a:xfrm>
            <a:off x="2837621" y="3247156"/>
            <a:ext cx="504056" cy="79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4" name="Right Arrow 123"/>
          <p:cNvSpPr/>
          <p:nvPr/>
        </p:nvSpPr>
        <p:spPr>
          <a:xfrm>
            <a:off x="4031822" y="3308025"/>
            <a:ext cx="792088" cy="79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5" name="Right Arrow 124"/>
          <p:cNvSpPr/>
          <p:nvPr/>
        </p:nvSpPr>
        <p:spPr>
          <a:xfrm>
            <a:off x="4040363" y="3478549"/>
            <a:ext cx="792088" cy="79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" name="Right Arrow 125"/>
          <p:cNvSpPr/>
          <p:nvPr/>
        </p:nvSpPr>
        <p:spPr>
          <a:xfrm>
            <a:off x="5247916" y="3383582"/>
            <a:ext cx="3633795" cy="134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77" y="4684638"/>
            <a:ext cx="4884221" cy="100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59" y="5272912"/>
            <a:ext cx="1744506" cy="155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908015" y="105919"/>
            <a:ext cx="7056784" cy="864096"/>
          </a:xfrm>
        </p:spPr>
        <p:txBody>
          <a:bodyPr/>
          <a:lstStyle/>
          <a:p>
            <a:pPr algn="ctr"/>
            <a:r>
              <a:rPr lang="sv-SE" dirty="0"/>
              <a:t>Produktutveckling på Fagerhult Belysning AB</a:t>
            </a:r>
            <a:r>
              <a:rPr lang="sv-SE" b="0" dirty="0"/>
              <a:t/>
            </a:r>
            <a:br>
              <a:rPr lang="sv-SE" b="0" dirty="0"/>
            </a:br>
            <a:r>
              <a:rPr lang="sv-SE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99136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9340"/>
            <a:ext cx="85689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80355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latin typeface="+mn-lt"/>
              </a:rPr>
              <a:t>Projekten har medlemmar från flera olika funktioner med olika roller. T.ex. Konstruktörer, Inköpare och Produktionstekniker, där projekten har olika status inom egna organisationen.</a:t>
            </a:r>
          </a:p>
          <a:p>
            <a:pPr algn="l"/>
            <a:endParaRPr lang="sv-SE" sz="1600" dirty="0">
              <a:latin typeface="+mn-lt"/>
            </a:endParaRPr>
          </a:p>
          <a:p>
            <a:pPr algn="l"/>
            <a:r>
              <a:rPr lang="sv-SE" sz="1600" dirty="0">
                <a:latin typeface="+mn-lt"/>
              </a:rPr>
              <a:t>Projekten genomförs på olika platser med olika kulturer. Ibland med medlemmar från olika platser inom samma projekt.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8015" y="105919"/>
            <a:ext cx="7056784" cy="864096"/>
          </a:xfrm>
        </p:spPr>
        <p:txBody>
          <a:bodyPr/>
          <a:lstStyle/>
          <a:p>
            <a:pPr algn="ctr"/>
            <a:r>
              <a:rPr lang="sv-SE" dirty="0"/>
              <a:t>Produktutveckling på Fagerhult Belysning AB</a:t>
            </a:r>
            <a:r>
              <a:rPr lang="sv-SE" b="0" dirty="0"/>
              <a:t/>
            </a:r>
            <a:br>
              <a:rPr lang="sv-SE" b="0" dirty="0"/>
            </a:br>
            <a:r>
              <a:rPr lang="sv-SE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425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1586968"/>
            <a:ext cx="3660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Kultur(!).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Projekten värderas olika inom olika organisationer.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Olika arbetssätt och rutiner. 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Kommunikation och språk. </a:t>
            </a:r>
            <a:br>
              <a:rPr lang="sv-SE" sz="1600" dirty="0">
                <a:latin typeface="+mn-lt"/>
              </a:rPr>
            </a:br>
            <a:endParaRPr lang="sv-SE" sz="16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Informationsöverföring.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08015" y="105919"/>
            <a:ext cx="7056784" cy="864096"/>
          </a:xfrm>
        </p:spPr>
        <p:txBody>
          <a:bodyPr/>
          <a:lstStyle/>
          <a:p>
            <a:pPr algn="ctr"/>
            <a:r>
              <a:rPr lang="sv-SE" dirty="0"/>
              <a:t>Utmaningar med tvärfunktionell och global utveckling</a:t>
            </a:r>
            <a:r>
              <a:rPr lang="sv-SE" b="0" dirty="0"/>
              <a:t/>
            </a:r>
            <a:br>
              <a:rPr lang="sv-SE" b="0" dirty="0"/>
            </a:br>
            <a:r>
              <a:rPr lang="sv-SE" dirty="0"/>
              <a:t>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32" y="1580884"/>
            <a:ext cx="4234744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white">
  <a:themeElements>
    <a:clrScheme name="1_PPT_template_Fagerhult_2008 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1_PPT_template_Fagerhult_2008 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template_Fagerhult_2008 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template_Fagerhult_2008 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template_Fagerhult_2008 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template_Fagerhult_2008 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template_Fagerhult_2008 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template_Fagerhult_2008 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d52009-a41a-4242-bc1d-a9b77d38dea9"/>
    <Channel xmlns="f9ccdc07-6032-4609-95b5-e8a8843d3376">Not applicable</Channel>
    <n899eb28d55c46fa838af7a9916f40a0 xmlns="f9ccdc07-6032-4609-95b5-e8a8843d3376">
      <Terms xmlns="http://schemas.microsoft.com/office/infopath/2007/PartnerControls"/>
    </n899eb28d55c46fa838af7a9916f40a0>
    <Campaign xmlns="f9ccdc07-6032-4609-95b5-e8a8843d3376">Company presentation</Campaign>
    <Local_x0020_activity_x0020_name xmlns="f9ccdc07-6032-4609-95b5-e8a8843d3376">Not applicable</Local_x0020_activity_x0020_name>
    <Art_x002e_no_x002e_ xmlns="f9ccdc07-6032-4609-95b5-e8a8843d3376">-</Art_x002e_no_x002e_>
    <Language xmlns="f9ccdc07-6032-4609-95b5-e8a8843d3376">SE</Language>
    <Year xmlns="f9ccdc07-6032-4609-95b5-e8a8843d3376">2017</Year>
    <Business_x0020_area xmlns="f9ccdc07-6032-4609-95b5-e8a8843d3376">
      <Value>Indoor</Value>
      <Value>Outdoor</Value>
    </Business_x0020_area>
    <Mobility xmlns="f9ccdc07-6032-4609-95b5-e8a8843d3376">No</Mobility>
    <CampaignLookup xmlns="f9ccdc07-6032-4609-95b5-e8a8843d33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BC01B9641DD74FBA7999A86BFE3BF9" ma:contentTypeVersion="14" ma:contentTypeDescription="Create a new document." ma:contentTypeScope="" ma:versionID="1985975c9cc8cec65676ae9b39d67678">
  <xsd:schema xmlns:xsd="http://www.w3.org/2001/XMLSchema" xmlns:xs="http://www.w3.org/2001/XMLSchema" xmlns:p="http://schemas.microsoft.com/office/2006/metadata/properties" xmlns:ns2="f9ccdc07-6032-4609-95b5-e8a8843d3376" xmlns:ns3="cbd52009-a41a-4242-bc1d-a9b77d38dea9" targetNamespace="http://schemas.microsoft.com/office/2006/metadata/properties" ma:root="true" ma:fieldsID="85566e66732ffa421603a897a1417bbf" ns2:_="" ns3:_="">
    <xsd:import namespace="f9ccdc07-6032-4609-95b5-e8a8843d3376"/>
    <xsd:import namespace="cbd52009-a41a-4242-bc1d-a9b77d38dea9"/>
    <xsd:element name="properties">
      <xsd:complexType>
        <xsd:sequence>
          <xsd:element name="documentManagement">
            <xsd:complexType>
              <xsd:all>
                <xsd:element ref="ns2:Campaign" minOccurs="0"/>
                <xsd:element ref="ns2:Local_x0020_activity_x0020_name" minOccurs="0"/>
                <xsd:element ref="ns2:Art_x002e_no_x002e_" minOccurs="0"/>
                <xsd:element ref="ns2:Language" minOccurs="0"/>
                <xsd:element ref="ns2:Year" minOccurs="0"/>
                <xsd:element ref="ns2:Channel" minOccurs="0"/>
                <xsd:element ref="ns2:n899eb28d55c46fa838af7a9916f40a0" minOccurs="0"/>
                <xsd:element ref="ns3:TaxCatchAll" minOccurs="0"/>
                <xsd:element ref="ns2:Business_x0020_area" minOccurs="0"/>
                <xsd:element ref="ns2:Mobility" minOccurs="0"/>
                <xsd:element ref="ns2:CampaignLook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cdc07-6032-4609-95b5-e8a8843d3376" elementFormDefault="qualified">
    <xsd:import namespace="http://schemas.microsoft.com/office/2006/documentManagement/types"/>
    <xsd:import namespace="http://schemas.microsoft.com/office/infopath/2007/PartnerControls"/>
    <xsd:element name="Campaign" ma:index="2" nillable="true" ma:displayName="Campaign" ma:format="Dropdown" ma:internalName="Campaign">
      <xsd:simpleType>
        <xsd:restriction base="dms:Choice">
          <xsd:enumeration value="Not applicable"/>
          <xsd:enumeration value="Retail movie and web"/>
          <xsd:enumeration value="Product launches Q3 2016"/>
          <xsd:enumeration value="Lighting for green areas"/>
          <xsd:enumeration value="Sports and product launches"/>
          <xsd:enumeration value="Everyday Heroes 2"/>
          <xsd:enumeration value="Ivinci"/>
          <xsd:enumeration value="Light+Building 2016"/>
          <xsd:enumeration value="Shop Nordic"/>
          <xsd:enumeration value="Relay Spot G2"/>
          <xsd:enumeration value="Product launches Indoor 2015"/>
          <xsd:enumeration value="Walk of Light"/>
          <xsd:enumeration value="Fagerhult 70 years"/>
          <xsd:enumeration value="Personalized Light"/>
          <xsd:enumeration value="Passion for Light"/>
          <xsd:enumeration value="New generation of spotlights"/>
          <xsd:enumeration value="Illuminating food stores"/>
          <xsd:enumeration value="Crystal Clear Award"/>
          <xsd:enumeration value="The office in a new light"/>
          <xsd:enumeration value="Light a tool for creation"/>
          <xsd:enumeration value="Light for the living street"/>
          <xsd:enumeration value="Brand Theatre Co-Creation"/>
          <xsd:enumeration value="​Bazaar of Authentic Flavours"/>
          <xsd:enumeration value="Bright meetings"/>
          <xsd:enumeration value="Creative Lab"/>
          <xsd:enumeration value="Everyday Heroes"/>
          <xsd:enumeration value="Robust"/>
          <xsd:enumeration value="The Brand Theatre Experience"/>
          <xsd:enumeration value="Lighting for green areas"/>
          <xsd:enumeration value="Reliable industrial solutions"/>
          <xsd:enumeration value="Lookbook 2016"/>
          <xsd:enumeration value="Vialume and Evolume 2016"/>
          <xsd:enumeration value="Sustainable industrial lighting"/>
          <xsd:enumeration value="Euroshop 2017"/>
          <xsd:enumeration value="Company presentation"/>
          <xsd:enumeration value="Notor 65 2017"/>
          <xsd:enumeration value="Verda 2017"/>
        </xsd:restriction>
      </xsd:simpleType>
    </xsd:element>
    <xsd:element name="Local_x0020_activity_x0020_name" ma:index="3" nillable="true" ma:displayName="Local activity" ma:format="Dropdown" ma:internalName="Local_x0020_activity_x0020_name">
      <xsd:simpleType>
        <xsd:restriction base="dms:Choice">
          <xsd:enumeration value="Not applicable"/>
          <xsd:enumeration value="Test 1"/>
          <xsd:enumeration value="School LED solution 2016"/>
          <xsd:enumeration value="Bright Future X-mas 2016"/>
        </xsd:restriction>
      </xsd:simpleType>
    </xsd:element>
    <xsd:element name="Art_x002e_no_x002e_" ma:index="5" nillable="true" ma:displayName="Art.no." ma:internalName="Art_x002e_no_x002e_">
      <xsd:simpleType>
        <xsd:restriction base="dms:Text">
          <xsd:maxLength value="255"/>
        </xsd:restriction>
      </xsd:simpleType>
    </xsd:element>
    <xsd:element name="Language" ma:index="6" nillable="true" ma:displayName="Language" ma:format="Dropdown" ma:internalName="Language">
      <xsd:simpleType>
        <xsd:restriction base="dms:Choice">
          <xsd:enumeration value="EN"/>
          <xsd:enumeration value="SE"/>
          <xsd:enumeration value="NO"/>
          <xsd:enumeration value="DK"/>
          <xsd:enumeration value="FI"/>
          <xsd:enumeration value="Not applicable"/>
        </xsd:restriction>
      </xsd:simpleType>
    </xsd:element>
    <xsd:element name="Year" ma:index="7" nillable="true" ma:displayName="Year" ma:internalName="Year" ma:percentage="FALSE">
      <xsd:simpleType>
        <xsd:restriction base="dms:Number">
          <xsd:maxInclusive value="2025"/>
          <xsd:minInclusive value="2010"/>
        </xsd:restriction>
      </xsd:simpleType>
    </xsd:element>
    <xsd:element name="Channel" ma:index="8" nillable="true" ma:displayName="Channel" ma:format="Dropdown" ma:internalName="Channel">
      <xsd:simpleType>
        <xsd:restriction base="dms:Choice">
          <xsd:enumeration value="Not applicable"/>
          <xsd:enumeration value="Printed matters"/>
          <xsd:enumeration value="Video"/>
          <xsd:enumeration value="Adverts"/>
          <xsd:enumeration value="Email banner"/>
        </xsd:restriction>
      </xsd:simpleType>
    </xsd:element>
    <xsd:element name="n899eb28d55c46fa838af7a9916f40a0" ma:index="11" nillable="true" ma:taxonomy="true" ma:internalName="n899eb28d55c46fa838af7a9916f40a0" ma:taxonomyFieldName="Products" ma:displayName="Products" ma:readOnly="false" ma:default="" ma:fieldId="{7899eb28-d55c-46fa-838a-f7a9916f40a0}" ma:taxonomyMulti="true" ma:sspId="ab3e55fb-ef30-4701-8b08-c4a3bf78fa9d" ma:termSetId="f0ab56f0-429c-4a63-bf30-2047295230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usiness_x0020_area" ma:index="17" nillable="true" ma:displayName="Business area" ma:internalName="Business_x0020_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door"/>
                    <xsd:enumeration value="Outdoor"/>
                    <xsd:enumeration value="Retail"/>
                  </xsd:restriction>
                </xsd:simpleType>
              </xsd:element>
            </xsd:sequence>
          </xsd:extension>
        </xsd:complexContent>
      </xsd:complexType>
    </xsd:element>
    <xsd:element name="Mobility" ma:index="18" nillable="true" ma:displayName="Mobility" ma:default="No" ma:format="Dropdown" ma:internalName="Mobility">
      <xsd:simpleType>
        <xsd:restriction base="dms:Choice">
          <xsd:enumeration value="Yes"/>
          <xsd:enumeration value="No"/>
        </xsd:restriction>
      </xsd:simpleType>
    </xsd:element>
    <xsd:element name="CampaignLookup" ma:index="19" nillable="true" ma:displayName="CampaignLookup" ma:list="{e76139fb-2f80-4c3b-b578-c4cf335d551a}" ma:internalName="CampaignLookup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52009-a41a-4242-bc1d-a9b77d38de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bc38ec4-c13d-4d7e-afb6-557cd38fda77}" ma:internalName="TaxCatchAll" ma:showField="CatchAllData" ma:web="cbd52009-a41a-4242-bc1d-a9b77d38d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5E5396-9E90-448D-A22D-676E7A301A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DB5040-5070-4D19-AB89-BF5AEAE8B980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cbd52009-a41a-4242-bc1d-a9b77d38dea9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9ccdc07-6032-4609-95b5-e8a8843d337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78BB2A-4DC2-40AE-990D-5FB3E694FD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ccdc07-6032-4609-95b5-e8a8843d3376"/>
    <ds:schemaRef ds:uri="cbd52009-a41a-4242-bc1d-a9b77d38d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Corporate_white</Template>
  <TotalTime>0</TotalTime>
  <Words>493</Words>
  <Application>Microsoft Office PowerPoint</Application>
  <PresentationFormat>On-screen Show (4:3)</PresentationFormat>
  <Paragraphs>121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Corporate_white</vt:lpstr>
      <vt:lpstr>PowerPoint Presentation</vt:lpstr>
      <vt:lpstr>  1. Kort om mig 2. Kort företagspresentation 3. Produktutveckling på Fagerhult Belysning AB  4. Utmaningar tvärfunktionell och global utveckling 5. Processer och verktyg 6. Kommande aktiviteter  7. Frågor?    </vt:lpstr>
      <vt:lpstr>Håkan Elvingson   </vt:lpstr>
      <vt:lpstr>Fagerhult Gruppen, Omsättning 2016 ca 4,5 miljarder, vinst ca 12%</vt:lpstr>
      <vt:lpstr>Fagerhult Belysning AB. Belysningskunnande hela vägen.</vt:lpstr>
      <vt:lpstr>PowerPoint Presentation</vt:lpstr>
      <vt:lpstr>Produktutveckling på Fagerhult Belysning AB   </vt:lpstr>
      <vt:lpstr>Produktutveckling på Fagerhult Belysning AB   </vt:lpstr>
      <vt:lpstr>Utmaningar med tvärfunktionell och global utveckling   </vt:lpstr>
      <vt:lpstr>PowerPoint Presentation</vt:lpstr>
      <vt:lpstr>PowerPoint Presentation</vt:lpstr>
      <vt:lpstr>Antura (FPM, Fagerhult Project System) fram till nu   </vt:lpstr>
      <vt:lpstr>Antura (FPM, Fagerhult Project System) fram till nu   </vt:lpstr>
      <vt:lpstr>PowerPoint Presentation</vt:lpstr>
      <vt:lpstr>PowerPoint Presentation</vt:lpstr>
      <vt:lpstr>Frågor?   </vt:lpstr>
      <vt:lpstr>PowerPoint Presentation</vt:lpstr>
    </vt:vector>
  </TitlesOfParts>
  <Company>Fagerhults Belysning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Projektverktygsdagen 2017</dc:title>
  <dc:creator>Hakan.Elvingson@fagerhult.se</dc:creator>
  <cp:lastModifiedBy>Håkan Elvingson</cp:lastModifiedBy>
  <cp:revision>170</cp:revision>
  <cp:lastPrinted>2001-03-06T17:24:35Z</cp:lastPrinted>
  <dcterms:created xsi:type="dcterms:W3CDTF">2014-09-15T10:58:12Z</dcterms:created>
  <dcterms:modified xsi:type="dcterms:W3CDTF">2017-05-29T04:30:39Z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0x01010084BC01B9641DD74FBA7999A86BFE3BF9</vt:lpwstr>
  </property>
  <property fmtid="{D5CDD505-2E9C-101B-9397-08002B2CF9AE}" pid="3" name="Products">
    <vt:lpwstr/>
  </property>
</Properties>
</file>