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8" d="100"/>
          <a:sy n="208" d="100"/>
        </p:scale>
        <p:origin x="-39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0953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MODERATOR: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 Rydholm, facilitator från </a:t>
            </a: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Tobegin,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och Anna Laurin, kommunikationsstrateg från </a:t>
            </a: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Waybeyond,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har skrivit en bok som heter Bästa Modellen. Den kom ut för exakt ett år sedan. Boken används som grund till inspirationsföreläsningar och workshops i tidig fas vid förändringsarbeten.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Ni kommer från bolagen</a:t>
            </a: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Tobegin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och </a:t>
            </a: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Waybeyond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. Säger det något om er eller om boken?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KASAM heter en  modell som synliggör engagemangets tre ben.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KASAM står för “känsla av sammanhang”.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Första benet -&gt; BEGRIPER du vad som pågår omkring dig?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Andra benet -&gt; Är skeendet MENINGSFULLT?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Tredje benet -&gt; Är tillvaron HANTERBAR?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//Låt hard core-modellen sjunka in//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Flytten av Kiruna - igen. Där verkar man, så här långt, ha lyckats med alla tre.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Alla har kunnat </a:t>
            </a:r>
            <a:r>
              <a:rPr lang="sv" sz="900" u="sng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begripa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hotet att staden riskerar falla ner i gruvan.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Det är </a:t>
            </a:r>
            <a:r>
              <a:rPr lang="sv" sz="900" u="sng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meningsfullt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att värna sitt hem.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Man har lyckats skapa en </a:t>
            </a:r>
            <a:r>
              <a:rPr lang="sv" sz="900" u="sng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hanterbarhet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genom god projektledning och effektiv kommunikation, som nått fram och integrerats i alla berörda.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Modeller erbjuder förenklade beskrivningar av verkligheten - som gör att vi kan utforska den tillsammans.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CHARLOTTA: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Kan man  likna en modell som får alla att vilja gå i samma riktning vid fotboll kanske: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Det finns en massa </a:t>
            </a:r>
            <a:r>
              <a:rPr lang="sv" sz="900" u="sng">
                <a:latin typeface="Droid Sans"/>
                <a:ea typeface="Droid Sans"/>
                <a:cs typeface="Droid Sans"/>
                <a:sym typeface="Droid Sans"/>
              </a:rPr>
              <a:t>grundläggande</a:t>
            </a: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 delar: En plan. Tydliga regler. Tydliga roller. Tydliga mål. Och när personer läggs till spelet, då sätter det  igång.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Alla - både de på planen och de runtomkring - engagerar sig i vad som pågår. Även publiken har ju en roll. Och energin kan vara extremt  hög.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Jo. Fotboll är en jättebra liknelse. Modeller och fotboll  bjuder in människor att dela samma ramverk. Man kan säga att modeller bidrar till att hantera projektens psykologi.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Just. Vad är då fotbollens Why. </a:t>
            </a:r>
            <a:b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För några är det att samlas och utmana världen tillsammans. </a:t>
            </a:r>
            <a:b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Får andra är det att kicka boll och utveckla bollkänslan som är grejen.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För åter andra, kanske det är att dela världen med likasinnade. Eller oliksinnade … med samma why.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 i="1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Många kloka ledare använder modeller för att navigera och samla människor omkring sig.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En modell - delad av flera - är som ett gemensamt språk, en delad erfarenhet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som hjälper oss att samverka i det nya, det okända. Vi kör direkt. 11 pers upp på scenen. Ett fotbollslag.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//Charlotta håller i övningen//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Kajsa Balkfors. Inför en projektstart. Vilka förmågor har vi i gruppen?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Strateger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Kreatörer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Genomförare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ANNA: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När ens egen särart i relation till andras blir så här fysiskt tydlig ökar energin i hela gruppen. </a:t>
            </a:r>
          </a:p>
          <a:p>
            <a:pPr lvl="0"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Projektmänniskans yrkesmässiga vardag består till stor del av abstrakt arbete som pågår i huvudet.  </a:t>
            </a:r>
          </a:p>
          <a:p>
            <a:pPr lvl="0"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De flesta projekt syftar till att planera och genomföra aktiviteter som blir synliga och begripliga någon annan dag, längre fram, i någon annans liv.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Det är få människor som känner att de bygger en katedral nuförtiden.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De flesta känner att de står och hackar på en tegelsten, som ingen bryr sig om.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DET är en dålig bas för samverkan.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Ska  vi sammanfatta den här halvtimmen med en modell som heter Cycle of Experience? En modell som  hjälper oss att utveckla långsiktig hållbarhet ihop.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-&gt; VI  ska först förklara den på ett enkelt sätt.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-&gt; Sedan ska vi  tillämpa den på den här halvtimmen.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-&gt; Och  visa hur den kan leda oss in i nästa sejour.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All mänsklig utveckling sker i loopar. Och ju fler människor involverade, desto mer komplex blir tillvaron. Anna vill du introducera modellen?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Kissnödighet … . En återkommande händelse i mitt liv. Först är jag inte kissnödig. Det finns ingen kissnödighet i mitt medvetande. Men plötsligt … är den ett faktum. Den tar </a:t>
            </a: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gestalt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, som modellens skapare säger. Här, FÖRE,  i offertfasten, inventerar jag läget. Hur kissnödig? Halvliter morgonkaffe. Var är toaletten? I foajén. Var är jag? Är det läge att gå nu? Hur länge kan jag vänta?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När planen är klar - genomför jag den - den går förhoppningvis utan störningsmoment (toaletten avstängd, lång kö … etc).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Efteråt - FIRAR jag att allt gick bra. Jag vilar och återhämtar mig lite efter insatsen. Jag reflekterar och tänker igenom: “Nästa gång”. Nästa gång dricker jag inte sex deciliter kaffe en timme  innan jag går upp på scenen och pratar för 200 pers.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Det är Cycle of experience. I sin renaste form. 1 person.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endParaRPr lang="sv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Om vi lägger till några personer till den planerade insatsen, ökar utmaningen exponentiellt. I vår handlingspremierande verklighet - bejakar vi inte heller förarbetet. Duktiga doer fattar ju snabbt. Och kastar sig in i genomförande. Rutinen för hållbar planering saknas. Och så fort ett projekt är klart - så kortsluter vi systemet genom att kasta oss rätt in i nästa leverans. 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Ingen fest. Ingen återhämtning. Ingen reflektion. Inget möte kring “nästa gång”.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Den loop vi just har genomfört. Resurserna: 200 personer, 30 minuter, två personer på scenen, 53 modeller som stärker team som ska jobba tillsammans.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Åh, du Anna, nu har vi kort berört sju modeller från boken. Vore det inte kul att dela Microbriefen, som en bonus? Microbriefen är ett riktigt ess att ha i ärmen inför varje möte med andra människor. Målgruppen var: 200 besökare på Projektverktygsdagen. Microbriefen till oss själva löd: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VETA: Hur man för människor framåt - genom att använda modeller för att samtala om det projekt man delar.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TYCKA: De ska tycka att det verkar vettigt, roligt och hanterbart.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KÄNNA: Lust och nyfikenhet att veta mer.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GÖRA: Följa med till break out session.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Ja. klockan 11:50  är det dags för en break out session i den lokal som heter  Loke,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där får 40 personer chans att fördjupa sig i tre modeller.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Vi tänkte använda mentometrarna för att undersöka vilka modeller vi ska fokusera på då.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MODERATOR: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Boken innehåller 53 modeller. Vi tänkte ge publiken chans att berätta vad ni helst vill veta mer om under nästa halvtimme tillsammans med Charlotta och Anna.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Terrorist Line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Gyllene cirkeln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Andetaget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Kasam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Cycle of experience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Inlärningstrappan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Kundresan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Sweet spot model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Skyltfönstret</a:t>
            </a:r>
          </a:p>
          <a:p>
            <a:pPr marL="457200" lvl="0" indent="-2857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Inkluderande samtal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Du får  välja 3 st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MODERATOR: </a:t>
            </a: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 b="1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>Lönar det sig verkligen att hålla på med sådant här på arbetstid?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Ja! Det är nödvändigt!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Allas insatser i  ett projekt är i varje ögonblick ANTINGEN byggande eller sänkande.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Modellerna i boken används för att BYGGA tillit, samverkan och gemensam handlingskraft.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 b="1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MODERATOR: </a:t>
            </a: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 b="1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>Var finns ni två när ni inte är här på Projektverktygsdagen 2017?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CHARLOTTA: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Vi finns överallt i företag som vill förändra sig.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I företag som är väldigt stora. I organisationer som är väldigt små.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Alltid med boken som grund.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Folk ringer: Hej, vi vill förändra oss, men vi vet inte hur. Perfekt. Vi gör det tillsammans.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CHARLOTTA: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Det berättar att vi är väldigt intresserade av hur man kommer igång - .tobegin - och hur man tar sig vidare- way beyond - i livets alla skeden.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Vi är två projektmänniskor, som märkt hur antalet projekt och förändringsarbeten exploderar i samhället. Det är härligt, men inte alltid enkelt. En del människor har nyorientering i sig  - men många är trygghetssökande  vanedjur, som är skeptiska till förändring.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Boken hjälper oss att </a:t>
            </a:r>
            <a:r>
              <a:rPr lang="sv" sz="900" u="sng">
                <a:latin typeface="Droid Sans"/>
                <a:ea typeface="Droid Sans"/>
                <a:cs typeface="Droid Sans"/>
                <a:sym typeface="Droid Sans"/>
              </a:rPr>
              <a:t>mötas</a:t>
            </a: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 och föra riktiga och viktiga samtal om verkligheten vi skapar  ihop.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C.Här uppe finns ju till exempel Sweet spot 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A: För mig var ju  Förändringstrappan en ögonöppnare. Den är ett smart sätt att undersöka varandras styrkor. Den synliggör på ett enkelt sätt vad projektmedlemmarna har med sig för erfarenheter in.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C:  Talang &amp; Överslag där borta är ju häftig …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A: Och Eisenhooverprincipen, som  kommer från Franklin Coveys Seven Habits of Highly effective people och hjälper projektet att lägga tiden på rätt grejor.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 b="1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Ok, vi kan inte prata om ALLA modellerna här idag.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Dagens tema: “Managing disruptive change in the age of transition” ger oss anledning att fundera på modellernas roll i en sådan tid och exemplifiera det med några modeller. Tycker du att det här verkar intressant - så kör vi en break out session i Loke klockan 11.50, där vi fördjupar oss i tre av bokens totalt 53 modeller.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Först av allt vill jag  vara tydlig med en sak: 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Bästa Modellen är </a:t>
            </a:r>
            <a:r>
              <a:rPr lang="sv" sz="900" u="sng">
                <a:latin typeface="Droid Sans"/>
                <a:ea typeface="Droid Sans"/>
                <a:cs typeface="Droid Sans"/>
                <a:sym typeface="Droid Sans"/>
              </a:rPr>
              <a:t>inte</a:t>
            </a: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 en bok om projektverktyg. 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CHARLOTTA:</a:t>
            </a: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 b="1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Projektverktyg finns till för att föra PROJEKT framåt.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Bästa Modellen är en verktygslåda för att föra MÄNNISKOR framåt.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Vilket är helt avgörande. Engagemanget är projektens kärnkraftverk. När det är på plats kan vi lösa sakfrågorna tillsammans. Men när det saknas, stannar allting av.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Efter hundratals projekt i våra respektive karriärer har vi lagt märke till vissa mönster.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>Projektverktyg finns till för att föra PROJEKT framåt.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>Bästa Modellen är en verktygslåda för att föra MÄNNISKOR framåt.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Vilket är helt avgörande. Engagemanget är projektens kärnkraftverk. När det är på plats kan  vi hitta  konstruktiva lösningar tillsammans. När det saknas, stannar allting av.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Efter hundratals projekt i våra respektive karriärer har vi lagt märke till vissa mönster.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 b="1">
                <a:latin typeface="Droid Sans"/>
                <a:ea typeface="Droid Sans"/>
                <a:cs typeface="Droid Sans"/>
                <a:sym typeface="Droid Sans"/>
              </a:rPr>
              <a:t>Duktiga projektmänniskor håller sig BÅDE med projektverktyg och människoverktyg.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 b="1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 b="1">
              <a:latin typeface="Droid Sans"/>
              <a:ea typeface="Droid Sans"/>
              <a:cs typeface="Droid Sans"/>
              <a:sym typeface="Droid Sans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Charlotta, du nämnde det här med skepsis till förändring.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Samhället ställer extremt stora krav på vår flexibilitet och föränderlighet just nu.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En del människor tycker att det är spännande. Men många vill inte, vägrar.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FÖR hur förändringsbenägna är vi innerst inne?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Testa dig själv på ett viktigt område. Boendet.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endParaRPr lang="sv"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Låt oss säga, att du vaknar upp imorgon med ett besked på köksbordet om att du ska flytta till en ny adress, som någon annan har bestämt.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Det är VÄLDIGT FÅ människor som vill anpassa sig till ett sådant besked och möter det med glädje.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Tänk på Kiruna och all frustration som är förknippad med flytten av en stad.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 fredags inleddes flytten av det första huset. Förberedelserna har pågått i 30 år.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Man är rädd att projektet ska leda till att befolkningen ger upp Kiruna och flyttar därifrån, hellre än att följa planerna.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 näringslivet pågår i överförd mening flytt av tusentals städer.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Och många projekt kan liknas med tvångsflytt.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ANNA: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Det här är vad som händer när man inte har acceptans för det som pågår.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Terrorist line - föddes ur apartheids fall och  är en del av ett större  tankesystem, som heter Deep Democracy. Som också finns presenterat i boken.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Om en individ eller grupp inte VILL delta, så syns det i vardagen genom att den motviljan pyser ut …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först som skämt och ironi. Och om det inte tas om hand - så rör sig motståndet snabbt via </a:t>
            </a:r>
            <a:r>
              <a:rPr lang="sv" sz="900" i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sarkasmer, </a:t>
            </a: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bortförklaringar och allianser till go slow, strejk och öppet krig.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Charlotta, kan man vända på en sådan utveckling?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Hur rör man sig åt det andra hållet?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CHARLOTTA:</a:t>
            </a:r>
            <a:br>
              <a:rPr lang="sv" sz="90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Jo. Vi rotar ofta runt i behov. Vad behöver gruppen, vad behöver vi, vad behöver jag själv?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Hur bygger man tillit till det som pågår, så att människor kan och vill delta?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Kanske ska vi ta reda på </a:t>
            </a:r>
            <a:r>
              <a:rPr lang="sv" sz="900" i="1">
                <a:latin typeface="Droid Sans"/>
                <a:ea typeface="Droid Sans"/>
                <a:cs typeface="Droid Sans"/>
                <a:sym typeface="Droid Sans"/>
              </a:rPr>
              <a:t>varför</a:t>
            </a: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 ska vi göra en förändring? Vad är </a:t>
            </a:r>
            <a:r>
              <a:rPr lang="sv" sz="900" i="1">
                <a:latin typeface="Droid Sans"/>
                <a:ea typeface="Droid Sans"/>
                <a:cs typeface="Droid Sans"/>
                <a:sym typeface="Droid Sans"/>
              </a:rPr>
              <a:t>vinsten</a:t>
            </a: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900">
                <a:latin typeface="Droid Sans"/>
                <a:ea typeface="Droid Sans"/>
                <a:cs typeface="Droid Sans"/>
                <a:sym typeface="Droid Sans"/>
              </a:rPr>
              <a:t>Om vi utforskar tillståndet i en grupp som tappat förtroendet för sitt ledarskap och inte ställer upp på det som sker...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CHARLOTTA: </a:t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… så visar det sig ofta att gruppen saknar sitt varför. De vet vad de ska göra. De vet hur de ska göra förändringen. Men, de vet ganska sällan varför.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/>
            </a:r>
            <a:b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sv" sz="9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Boston Consulting Group har nyligen kunnat påvisa att 67% av företag som går under gör det på grund av bristande engagemang, som nog bottnar i ett bristande tydligt varför. Medarbetarna förmår inte uppbringa tillräcklig tillit  för att säkerställa att företaget/varumärket fortsätter framåt på ett värdeskapande sätt.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v"/>
              <a:t>‹Nr.›</a:t>
            </a:fld>
            <a:endParaRPr lang="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v" sz="1000">
                <a:solidFill>
                  <a:schemeClr val="dk2"/>
                </a:solidFill>
              </a:rPr>
              <a:t>‹Nr.›</a:t>
            </a:fld>
            <a:endParaRPr lang="sv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Snac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48897" cy="223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descr="CR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074" y="0"/>
            <a:ext cx="3846720" cy="25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Alla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345" y="2233524"/>
            <a:ext cx="4430980" cy="295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IMG_697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4499" y="-278150"/>
            <a:ext cx="3348896" cy="251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7">
            <a:alphaModFix/>
          </a:blip>
          <a:srcRect l="36393" t="4589" r="-4189" b="-4589"/>
          <a:stretch/>
        </p:blipFill>
        <p:spPr>
          <a:xfrm>
            <a:off x="0" y="2233529"/>
            <a:ext cx="3348900" cy="32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 descr="IMG_6971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68200" y="2252231"/>
            <a:ext cx="3941720" cy="29563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0" y="2179050"/>
            <a:ext cx="9573300" cy="633000"/>
          </a:xfrm>
          <a:prstGeom prst="rect">
            <a:avLst/>
          </a:prstGeom>
          <a:solidFill>
            <a:srgbClr val="E8AC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v" sz="2400" b="1">
                <a:highlight>
                  <a:srgbClr val="E8AC00"/>
                </a:highlight>
              </a:rPr>
              <a:t>Charlotta Rydholm, .tobegin &amp; Anna Laurin, Waybeyond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5F4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275" y="258712"/>
            <a:ext cx="8405460" cy="462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25" y="642200"/>
            <a:ext cx="4502949" cy="38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11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712" y="0"/>
            <a:ext cx="2664561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75" y="1595274"/>
            <a:ext cx="8709349" cy="21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38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287" y="84775"/>
            <a:ext cx="4437428" cy="49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75" y="1073175"/>
            <a:ext cx="7430249" cy="391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Skärmklipp 2017-05-24 10.41.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100" y="435405"/>
            <a:ext cx="9143998" cy="50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3185475" y="2473675"/>
            <a:ext cx="2834700" cy="10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-116900" y="1837000"/>
            <a:ext cx="2148000" cy="376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859425" y="1837000"/>
            <a:ext cx="2148000" cy="376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-76200" y="4340900"/>
            <a:ext cx="9220200" cy="133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" name="Shape 139"/>
          <p:cNvCxnSpPr/>
          <p:nvPr/>
        </p:nvCxnSpPr>
        <p:spPr>
          <a:xfrm>
            <a:off x="5906800" y="3734625"/>
            <a:ext cx="258900" cy="267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flipH="1">
            <a:off x="2857600" y="3770925"/>
            <a:ext cx="152400" cy="34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1" name="Shape 141"/>
          <p:cNvSpPr txBox="1"/>
          <p:nvPr/>
        </p:nvSpPr>
        <p:spPr>
          <a:xfrm rot="2971957">
            <a:off x="6390805" y="2209368"/>
            <a:ext cx="821398" cy="267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Före</a:t>
            </a:r>
          </a:p>
        </p:txBody>
      </p:sp>
      <p:sp>
        <p:nvSpPr>
          <p:cNvPr id="142" name="Shape 142"/>
          <p:cNvSpPr txBox="1"/>
          <p:nvPr/>
        </p:nvSpPr>
        <p:spPr>
          <a:xfrm rot="224919">
            <a:off x="3917822" y="4222933"/>
            <a:ext cx="821357" cy="267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/>
              <a:t>Under</a:t>
            </a:r>
          </a:p>
        </p:txBody>
      </p:sp>
      <p:sp>
        <p:nvSpPr>
          <p:cNvPr id="143" name="Shape 143"/>
          <p:cNvSpPr txBox="1"/>
          <p:nvPr/>
        </p:nvSpPr>
        <p:spPr>
          <a:xfrm rot="-2887489">
            <a:off x="2013529" y="1869145"/>
            <a:ext cx="821111" cy="267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"/>
              <a:t>Efter</a:t>
            </a:r>
          </a:p>
        </p:txBody>
      </p:sp>
      <p:sp>
        <p:nvSpPr>
          <p:cNvPr id="144" name="Shape 144"/>
          <p:cNvSpPr/>
          <p:nvPr/>
        </p:nvSpPr>
        <p:spPr>
          <a:xfrm>
            <a:off x="220050" y="3909300"/>
            <a:ext cx="2148000" cy="376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ubTitle" idx="4294967295"/>
          </p:nvPr>
        </p:nvSpPr>
        <p:spPr>
          <a:xfrm>
            <a:off x="504000" y="1147950"/>
            <a:ext cx="8451900" cy="31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v" sz="21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VETA</a:t>
            </a:r>
            <a:r>
              <a:rPr lang="sv" sz="21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: Hur man för människor framåt genom att använda modeller för att samtala om det projekt man delar.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v" sz="21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TYCKA:</a:t>
            </a:r>
            <a:r>
              <a:rPr lang="sv" sz="21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De ska tycka att det verkar vettigt, roligt och hanterbart.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v" sz="21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KÄNNA:</a:t>
            </a:r>
            <a:r>
              <a:rPr lang="sv" sz="21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Lust och nyfikenhet att veta mer.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sv" sz="21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GÖRA:</a:t>
            </a:r>
            <a:r>
              <a:rPr lang="sv" sz="21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Följa med till break out session för fördjupning i tre modeller.</a:t>
            </a:r>
            <a:r>
              <a:rPr lang="sv" sz="22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 i="1"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endParaRPr sz="2200" i="1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504000" y="290550"/>
            <a:ext cx="7480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"/>
              <a:t>MICROBRIEFEN: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C00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88025" y="1753850"/>
            <a:ext cx="8277000" cy="4057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Terrorist Line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Gyllene cirkeln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Andetaget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Kasam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Cycle of experience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631975" y="1353200"/>
            <a:ext cx="8277000" cy="4057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Inlärningstrappan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Kundresan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Sweet spot model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Skyltfönstret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roid Sans"/>
              <a:buChar char="●"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Inkluderande samtal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802150" y="883650"/>
            <a:ext cx="7795500" cy="7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Vilken modell vill du lära dig mer om?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C00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C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C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446425" y="1417100"/>
            <a:ext cx="8622600" cy="31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Projektverktyg finns till för att föra PROJEKT framåt.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Bästa Modellen är en hjälp för att föra MÄNNISKOR framåt.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C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446425" y="1417100"/>
            <a:ext cx="8622600" cy="31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Projektverktyg finns till för att föra PROJEKT framåt.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Bästa Modellen är en hjälp för att föra MÄNNISKOR framåt.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Framgångsrika projektledare håller sig </a:t>
            </a:r>
            <a:r>
              <a:rPr lang="sv" sz="24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BÅDE</a:t>
            </a: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sv" sz="24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med projektverktyg och med människoverktyg.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Droid Sans"/>
              <a:ea typeface="Droid Sans"/>
              <a:cs typeface="Droid Sans"/>
              <a:sym typeface="Droid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5F4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7" y="380000"/>
            <a:ext cx="9054957" cy="45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1"/>
            <a:ext cx="9143999" cy="222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20074"/>
            <a:ext cx="5053678" cy="28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2999" y="2320072"/>
            <a:ext cx="5080999" cy="28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1397" y="2320080"/>
            <a:ext cx="2928426" cy="164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50" y="1448050"/>
            <a:ext cx="8054500" cy="28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559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923" y="-52624"/>
            <a:ext cx="599414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74" y="806099"/>
            <a:ext cx="3540850" cy="35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Bildspel på skärmen (16:9)</PresentationFormat>
  <Paragraphs>157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simple-light-2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Frida Sandberg</cp:lastModifiedBy>
  <cp:revision>1</cp:revision>
  <dcterms:modified xsi:type="dcterms:W3CDTF">2017-05-29T10:52:19Z</dcterms:modified>
</cp:coreProperties>
</file>