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6" r:id="rId2"/>
    <p:sldId id="378" r:id="rId3"/>
    <p:sldId id="367" r:id="rId4"/>
    <p:sldId id="382" r:id="rId5"/>
    <p:sldId id="381" r:id="rId6"/>
    <p:sldId id="379" r:id="rId7"/>
    <p:sldId id="376" r:id="rId8"/>
    <p:sldId id="383" r:id="rId9"/>
    <p:sldId id="341" r:id="rId10"/>
    <p:sldId id="356" r:id="rId11"/>
    <p:sldId id="297" r:id="rId12"/>
    <p:sldId id="298" r:id="rId13"/>
    <p:sldId id="338" r:id="rId14"/>
    <p:sldId id="370" r:id="rId15"/>
    <p:sldId id="342" r:id="rId16"/>
    <p:sldId id="311" r:id="rId17"/>
    <p:sldId id="373" r:id="rId18"/>
    <p:sldId id="384" r:id="rId19"/>
    <p:sldId id="374" r:id="rId20"/>
    <p:sldId id="325" r:id="rId21"/>
  </p:sldIdLst>
  <p:sldSz cx="9144000" cy="6858000" type="screen4x3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1" autoAdjust="0"/>
    <p:restoredTop sz="97757" autoAdjust="0"/>
  </p:normalViewPr>
  <p:slideViewPr>
    <p:cSldViewPr snapToGrid="0">
      <p:cViewPr varScale="1">
        <p:scale>
          <a:sx n="99" d="100"/>
          <a:sy n="99" d="100"/>
        </p:scale>
        <p:origin x="90" y="18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45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1DDC35-1AA3-4296-8B22-19A0A54C70BA}" type="datetimeFigureOut">
              <a:rPr lang="sv-SE"/>
              <a:pPr>
                <a:defRPr/>
              </a:pPr>
              <a:t>2017-05-29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DF56B1-75E5-44DB-B84F-2FB25BCB98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DB7208D-2862-4C50-A7C2-FBE8D1469969}" type="datetimeFigureOut">
              <a:rPr lang="sv-SE"/>
              <a:pPr>
                <a:defRPr/>
              </a:pPr>
              <a:t>2017-05-29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03C1A34-AC5B-425B-9C58-905BF61B266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1880ABDD-7DF6-4B76-8334-4C3652ADBBE2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Knowledge </a:t>
            </a:r>
            <a:r>
              <a:rPr lang="en-US" altLang="sv-SE"/>
              <a:t>is the collection of information and experience that an individual possesses. For example, understanding the concept of a Gantt chart might be considered knowledge. </a:t>
            </a:r>
          </a:p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Skills </a:t>
            </a:r>
            <a:r>
              <a:rPr lang="en-US" altLang="sv-SE"/>
              <a:t>are specific technical capabilities that enable an individual to perform a task. For example, being able to build a Gantt chart might be considered a skill. </a:t>
            </a:r>
          </a:p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Ability </a:t>
            </a:r>
            <a:r>
              <a:rPr lang="en-US" altLang="sv-SE"/>
              <a:t>is the effective delivery of knowledge and skills in a given context. For example, being able to devise and successfully manage a project schedule </a:t>
            </a:r>
          </a:p>
          <a:p>
            <a:pPr>
              <a:spcBef>
                <a:spcPct val="0"/>
              </a:spcBef>
            </a:pPr>
            <a:r>
              <a:rPr lang="en-US" altLang="sv-SE"/>
              <a:t>might be considered ability. </a:t>
            </a: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975F6D32-C6ED-471E-A8AB-150387978BC3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10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53282FB6-0FD3-4753-83E1-301DC1240278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11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D12FE42F-0CE2-4B44-8025-23BCC282A578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12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810EB770-F059-46D2-A90D-A74FC3077D03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13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8D8EE1E2-39FA-4ED1-BD04-0BA2F6BA3849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14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4EDD6297-960C-49C1-A544-446217EA8E08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15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E3F1F0D4-0102-4D81-82B8-EC510FB93EBA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16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6AF4A1B8-0B08-46E5-AC3D-F16F374DDCD6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17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6AF4A1B8-0B08-46E5-AC3D-F16F374DDCD6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18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61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C1DD369A-0114-4BE8-BBFD-9C8B7C4BD1E5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19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1880ABDD-7DF6-4B76-8334-4C3652ADBBE2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2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5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8CF98A93-0DFF-4D33-BD86-00E7BEB3768B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20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D48B560D-FEFA-423A-B29A-5B2D745F9285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3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D48B560D-FEFA-423A-B29A-5B2D745F9285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4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1880ABDD-7DF6-4B76-8334-4C3652ADBBE2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5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4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D48B560D-FEFA-423A-B29A-5B2D745F9285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6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0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7500391E-2140-4EFC-827E-CB43B231D058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7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v-SE" dirty="0"/>
          </a:p>
          <a:p>
            <a:pPr>
              <a:spcBef>
                <a:spcPct val="0"/>
              </a:spcBef>
            </a:pPr>
            <a:r>
              <a:rPr lang="en-US" altLang="sv-SE" b="1" dirty="0"/>
              <a:t>Knowledge </a:t>
            </a:r>
            <a:r>
              <a:rPr lang="en-US" altLang="sv-SE" dirty="0"/>
              <a:t>is the collection of information and experience that an individual possesses. For example, understanding the concept of a Gantt chart might be considered knowledge. </a:t>
            </a:r>
          </a:p>
          <a:p>
            <a:pPr>
              <a:spcBef>
                <a:spcPct val="0"/>
              </a:spcBef>
            </a:pPr>
            <a:endParaRPr lang="en-US" altLang="sv-SE" dirty="0"/>
          </a:p>
          <a:p>
            <a:pPr>
              <a:spcBef>
                <a:spcPct val="0"/>
              </a:spcBef>
            </a:pPr>
            <a:r>
              <a:rPr lang="en-US" altLang="sv-SE" b="1" dirty="0"/>
              <a:t>Skills </a:t>
            </a:r>
            <a:r>
              <a:rPr lang="en-US" altLang="sv-SE" dirty="0"/>
              <a:t>are specific technical capabilities that enable an individual to perform a task. For example, being able to build a Gantt chart might be considered a skill. </a:t>
            </a:r>
          </a:p>
          <a:p>
            <a:pPr>
              <a:spcBef>
                <a:spcPct val="0"/>
              </a:spcBef>
            </a:pPr>
            <a:endParaRPr lang="en-US" altLang="sv-SE" dirty="0"/>
          </a:p>
          <a:p>
            <a:pPr>
              <a:spcBef>
                <a:spcPct val="0"/>
              </a:spcBef>
            </a:pPr>
            <a:r>
              <a:rPr lang="en-US" altLang="sv-SE" b="1" dirty="0"/>
              <a:t>Ability </a:t>
            </a:r>
            <a:r>
              <a:rPr lang="en-US" altLang="sv-SE" dirty="0"/>
              <a:t>is the effective delivery of knowledge and skills in a given context. For example, being able to devise and successfully manage a project schedule </a:t>
            </a:r>
          </a:p>
          <a:p>
            <a:pPr>
              <a:spcBef>
                <a:spcPct val="0"/>
              </a:spcBef>
            </a:pPr>
            <a:r>
              <a:rPr lang="en-US" altLang="sv-SE" dirty="0"/>
              <a:t>might be considered ability. </a:t>
            </a: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993664B2-69DA-4BF1-9923-2F0F1973D437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8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Knowledge </a:t>
            </a:r>
            <a:r>
              <a:rPr lang="en-US" altLang="sv-SE"/>
              <a:t>is the collection of information and experience that an individual possesses. For example, understanding the concept of a Gantt chart might be considered knowledge. </a:t>
            </a:r>
          </a:p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Skills </a:t>
            </a:r>
            <a:r>
              <a:rPr lang="en-US" altLang="sv-SE"/>
              <a:t>are specific technical capabilities that enable an individual to perform a task. For example, being able to build a Gantt chart might be considered a skill. </a:t>
            </a:r>
          </a:p>
          <a:p>
            <a:pPr>
              <a:spcBef>
                <a:spcPct val="0"/>
              </a:spcBef>
            </a:pPr>
            <a:endParaRPr lang="en-US" altLang="sv-SE"/>
          </a:p>
          <a:p>
            <a:pPr>
              <a:spcBef>
                <a:spcPct val="0"/>
              </a:spcBef>
            </a:pPr>
            <a:r>
              <a:rPr lang="en-US" altLang="sv-SE" b="1"/>
              <a:t>Ability </a:t>
            </a:r>
            <a:r>
              <a:rPr lang="en-US" altLang="sv-SE"/>
              <a:t>is the effective delivery of knowledge and skills in a given context. For example, being able to devise and successfully manage a project schedule </a:t>
            </a:r>
          </a:p>
          <a:p>
            <a:pPr>
              <a:spcBef>
                <a:spcPct val="0"/>
              </a:spcBef>
            </a:pPr>
            <a:r>
              <a:rPr lang="en-US" altLang="sv-SE"/>
              <a:t>might be considered ability. </a:t>
            </a: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FDB94F0A-E474-45DE-9862-63EFF512D785}" type="slidenum">
              <a:rPr lang="sv-SE" sz="1900" kern="0">
                <a:solidFill>
                  <a:sysClr val="windowText" lastClr="000000"/>
                </a:solidFill>
              </a:rPr>
              <a:pPr defTabSz="990478">
                <a:defRPr/>
              </a:pPr>
              <a:t>9</a:t>
            </a:fld>
            <a:endParaRPr lang="sv-SE" sz="19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5674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  <a:latin typeface="+mn-lt"/>
              </a:rPr>
              <a:t>Bild </a:t>
            </a:r>
            <a:fld id="{009501F2-CB3B-4CA8-89C1-25D5BF4E4CD5}" type="slidenum">
              <a:rPr lang="sv-SE" kern="0">
                <a:solidFill>
                  <a:sysClr val="windowText" lastClr="000000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318546" y="2708275"/>
            <a:ext cx="650691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”Projects </a:t>
            </a:r>
            <a:r>
              <a:rPr lang="sv-SE" sz="4400" i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are</a:t>
            </a: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about People”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05"/>
    </mc:Choice>
    <mc:Fallback>
      <p:transition advTm="36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714625" y="476250"/>
            <a:ext cx="35512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Kompetensmodell</a:t>
            </a:r>
            <a:endParaRPr lang="en-US" sz="36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46188" y="1971675"/>
            <a:ext cx="3089275" cy="3087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</a:rPr>
              <a:t>Förmåga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484313" y="2647950"/>
            <a:ext cx="2613025" cy="2205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</a:rPr>
              <a:t>Färdighet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62113" y="3159125"/>
            <a:ext cx="2257425" cy="1500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</a:rPr>
              <a:t>Kunskap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4735513" y="1971675"/>
            <a:ext cx="1898650" cy="1900238"/>
          </a:xfrm>
          <a:prstGeom prst="ellipse">
            <a:avLst/>
          </a:prstGeom>
          <a:noFill/>
          <a:ln w="50800"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People          </a:t>
            </a:r>
          </a:p>
        </p:txBody>
      </p:sp>
      <p:sp>
        <p:nvSpPr>
          <p:cNvPr id="11" name="Ellips 10"/>
          <p:cNvSpPr/>
          <p:nvPr/>
        </p:nvSpPr>
        <p:spPr>
          <a:xfrm>
            <a:off x="6369050" y="1990725"/>
            <a:ext cx="1900238" cy="1900238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Perspective</a:t>
            </a:r>
          </a:p>
        </p:txBody>
      </p:sp>
      <p:sp>
        <p:nvSpPr>
          <p:cNvPr id="13" name="Ellips 12"/>
          <p:cNvSpPr/>
          <p:nvPr/>
        </p:nvSpPr>
        <p:spPr>
          <a:xfrm>
            <a:off x="5551488" y="3159125"/>
            <a:ext cx="1898650" cy="1900238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</a:t>
            </a:r>
            <a:endParaRPr lang="en-US" sz="1400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767138" y="398463"/>
            <a:ext cx="14462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People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20688" y="903288"/>
            <a:ext cx="8137525" cy="5697537"/>
          </a:xfrm>
          <a:prstGeom prst="rect">
            <a:avLst/>
          </a:prstGeom>
          <a:noFill/>
        </p:spPr>
        <p:txBody>
          <a:bodyPr/>
          <a:lstStyle/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Leda sig själv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Integritet och pålitlighet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Kommunicera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Skapa, behålla och utveckla relationer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Ledarskap - leda andra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Motivera och inspirera - teamwork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Konflikt och krishantering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Innovativt ledarskap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Förhandling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Fokusera på resultat.</a:t>
            </a: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21509" name="Grupp 1"/>
          <p:cNvGrpSpPr>
            <a:grpSpLocks/>
          </p:cNvGrpSpPr>
          <p:nvPr/>
        </p:nvGrpSpPr>
        <p:grpSpPr bwMode="auto">
          <a:xfrm>
            <a:off x="6584950" y="1330325"/>
            <a:ext cx="2343150" cy="2087563"/>
            <a:chOff x="6584727" y="1330330"/>
            <a:chExt cx="2344120" cy="2087254"/>
          </a:xfrm>
        </p:grpSpPr>
        <p:sp>
          <p:nvSpPr>
            <p:cNvPr id="10" name="Ellips 9"/>
            <p:cNvSpPr/>
            <p:nvPr/>
          </p:nvSpPr>
          <p:spPr>
            <a:xfrm>
              <a:off x="6584727" y="1330330"/>
              <a:ext cx="1289584" cy="1290447"/>
            </a:xfrm>
            <a:prstGeom prst="ellipse">
              <a:avLst/>
            </a:prstGeom>
            <a:noFill/>
            <a:ln w="508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People          </a:t>
              </a:r>
            </a:p>
          </p:txBody>
        </p:sp>
        <p:sp>
          <p:nvSpPr>
            <p:cNvPr id="11" name="Ellips 10"/>
            <p:cNvSpPr/>
            <p:nvPr/>
          </p:nvSpPr>
          <p:spPr>
            <a:xfrm>
              <a:off x="7639060" y="1350965"/>
              <a:ext cx="1289787" cy="1289787"/>
            </a:xfrm>
            <a:prstGeom prst="ellipse">
              <a:avLst/>
            </a:prstGeom>
            <a:noFill/>
            <a:ln w="50800">
              <a:solidFill>
                <a:srgbClr val="92D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accent6">
                      <a:lumMod val="40000"/>
                      <a:lumOff val="60000"/>
                      <a:alpha val="50000"/>
                    </a:schemeClr>
                  </a:solidFill>
                </a:rPr>
                <a:t>Perspective</a:t>
              </a:r>
            </a:p>
          </p:txBody>
        </p:sp>
        <p:sp>
          <p:nvSpPr>
            <p:cNvPr id="13" name="Ellips 12"/>
            <p:cNvSpPr/>
            <p:nvPr/>
          </p:nvSpPr>
          <p:spPr>
            <a:xfrm>
              <a:off x="7111893" y="2127797"/>
              <a:ext cx="1289787" cy="1289787"/>
            </a:xfrm>
            <a:prstGeom prst="ellipse">
              <a:avLst/>
            </a:prstGeom>
            <a:noFill/>
            <a:ln w="5080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accent6">
                      <a:lumMod val="40000"/>
                      <a:lumOff val="60000"/>
                      <a:alpha val="50000"/>
                    </a:schemeClr>
                  </a:solidFill>
                </a:rPr>
                <a:t>Practice</a:t>
              </a:r>
              <a:endParaRPr lang="en-US" sz="1050" kern="0" dirty="0"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330575" y="476250"/>
            <a:ext cx="23193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Perspective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68313" y="1196974"/>
            <a:ext cx="5900737" cy="5299075"/>
          </a:xfrm>
          <a:prstGeom prst="rect">
            <a:avLst/>
          </a:prstGeom>
          <a:noFill/>
        </p:spPr>
        <p:txBody>
          <a:bodyPr/>
          <a:lstStyle/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Strategi (syfte, förmåga, hinder, leverans)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Styrning, struktur och process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Regelefterlevnad, standarder och bestämmelser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Makt och intresse (informell och formell)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Kultur och värderingar.</a:t>
            </a:r>
          </a:p>
        </p:txBody>
      </p:sp>
      <p:sp>
        <p:nvSpPr>
          <p:cNvPr id="10" name="Ellips 9"/>
          <p:cNvSpPr/>
          <p:nvPr/>
        </p:nvSpPr>
        <p:spPr>
          <a:xfrm>
            <a:off x="6584727" y="1330330"/>
            <a:ext cx="1289787" cy="1289787"/>
          </a:xfrm>
          <a:prstGeom prst="ellipse">
            <a:avLst/>
          </a:prstGeom>
          <a:noFill/>
          <a:ln w="508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</a:rPr>
              <a:t>People</a:t>
            </a:r>
          </a:p>
        </p:txBody>
      </p:sp>
      <p:sp>
        <p:nvSpPr>
          <p:cNvPr id="11" name="Ellips 10"/>
          <p:cNvSpPr/>
          <p:nvPr/>
        </p:nvSpPr>
        <p:spPr>
          <a:xfrm>
            <a:off x="7111893" y="2127797"/>
            <a:ext cx="1289787" cy="1289787"/>
          </a:xfrm>
          <a:prstGeom prst="ellipse">
            <a:avLst/>
          </a:prstGeom>
          <a:noFill/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</a:rPr>
              <a:t>Practice</a:t>
            </a:r>
            <a:endParaRPr lang="en-US" sz="1050" kern="0" dirty="0">
              <a:solidFill>
                <a:schemeClr val="accent6">
                  <a:lumMod val="40000"/>
                  <a:lumOff val="60000"/>
                  <a:alpha val="50000"/>
                </a:schemeClr>
              </a:solidFill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7639050" y="1350963"/>
            <a:ext cx="1289050" cy="1289050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Perspective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646488" y="476250"/>
            <a:ext cx="168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Practice</a:t>
            </a:r>
            <a:endParaRPr lang="sv-SE" sz="36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68313" y="1196975"/>
            <a:ext cx="81359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Projektdesign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Krav, mål och nytta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Omfattning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Tid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Organisation och information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Kvalitet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Ekonomi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Resurs och bemanning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Anskaffning och partnerskap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Planering och uppföljning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Risk och möjlighet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Intressenthantering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Förändring och transformation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Välj och balansera</a:t>
            </a:r>
          </a:p>
        </p:txBody>
      </p:sp>
      <p:sp>
        <p:nvSpPr>
          <p:cNvPr id="10" name="Ellips 9"/>
          <p:cNvSpPr/>
          <p:nvPr/>
        </p:nvSpPr>
        <p:spPr>
          <a:xfrm>
            <a:off x="6584727" y="1330330"/>
            <a:ext cx="1289787" cy="1289787"/>
          </a:xfrm>
          <a:prstGeom prst="ellipse">
            <a:avLst/>
          </a:prstGeom>
          <a:noFill/>
          <a:ln w="508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</a:rPr>
              <a:t>People     </a:t>
            </a:r>
          </a:p>
        </p:txBody>
      </p:sp>
      <p:sp>
        <p:nvSpPr>
          <p:cNvPr id="11" name="Ellips 10"/>
          <p:cNvSpPr/>
          <p:nvPr/>
        </p:nvSpPr>
        <p:spPr>
          <a:xfrm>
            <a:off x="7639060" y="1350965"/>
            <a:ext cx="1289787" cy="1289787"/>
          </a:xfrm>
          <a:prstGeom prst="ellipse">
            <a:avLst/>
          </a:prstGeom>
          <a:noFill/>
          <a:ln w="508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</a:rPr>
              <a:t>Perspective</a:t>
            </a:r>
          </a:p>
        </p:txBody>
      </p:sp>
      <p:sp>
        <p:nvSpPr>
          <p:cNvPr id="13" name="Ellips 12"/>
          <p:cNvSpPr/>
          <p:nvPr/>
        </p:nvSpPr>
        <p:spPr>
          <a:xfrm>
            <a:off x="7112000" y="2127250"/>
            <a:ext cx="1289050" cy="1290638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</a:t>
            </a:r>
            <a:endParaRPr lang="en-US" sz="1050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  <a:latin typeface="+mn-lt"/>
              </a:rPr>
              <a:t>Bild </a:t>
            </a:r>
            <a:fld id="{AFE5B8B2-7C58-4986-9A5A-530613977AB0}" type="slidenum">
              <a:rPr lang="sv-SE" kern="0">
                <a:solidFill>
                  <a:sysClr val="windowText" lastClr="000000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677988" y="2771775"/>
            <a:ext cx="5454650" cy="1314450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2025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05"/>
    </mc:Choice>
    <mc:Fallback>
      <p:transition advTm="360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211513" y="476250"/>
            <a:ext cx="2555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 2025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20688" y="1728788"/>
            <a:ext cx="81375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Projektformen är den ledande metoden för att nå mål, skapa värde och åstadkomma förändring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 utgör &gt; 45% av BNP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Andelen projekt i flera tidszoner ökar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Medellivslängden på ett projekt minskar.</a:t>
            </a:r>
          </a:p>
          <a:p>
            <a:pPr marL="895350" indent="-447675" defTabSz="895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334044" y="476250"/>
            <a:ext cx="43123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Projektledaren 2025..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68313" y="1196975"/>
            <a:ext cx="8135937" cy="41746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fokuserar &gt;90% på att inspirera, motivera och utveckla människor och &lt;= 10% på styrning och kontroll</a:t>
            </a: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förstår projektets syfte och bidrag till övergripande mål</a:t>
            </a: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fokuserar på resultat – som ett föredöme och genom andra</a:t>
            </a: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prioriterar intressenterna</a:t>
            </a: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57188" indent="-355600" defTabSz="8953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är certifierad och lyckas med sitt projekt.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105625" y="476250"/>
            <a:ext cx="47676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0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Projektledaren 2025..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03238" y="1782763"/>
            <a:ext cx="81375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8" algn="ctr" defTabSz="895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Är valbar och efterfrågad framförallt för sin kompetens på Ledarskap, Relationsbyggande, Konfliktlösning, Resultatorientering och Pålitlighet”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03238" y="2569841"/>
            <a:ext cx="8137525" cy="754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8" algn="ctr" defTabSz="895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Med andra ord….</a:t>
            </a:r>
          </a:p>
        </p:txBody>
      </p:sp>
    </p:spTree>
    <p:extLst>
      <p:ext uri="{BB962C8B-B14F-4D97-AF65-F5344CB8AC3E}">
        <p14:creationId xmlns:p14="http://schemas.microsoft.com/office/powerpoint/2010/main" val="27074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60813" y="2063750"/>
            <a:ext cx="1222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2025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55279" y="2708275"/>
            <a:ext cx="74334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”Projects </a:t>
            </a:r>
            <a:r>
              <a:rPr lang="sv-SE" sz="4400" i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are</a:t>
            </a: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still about People”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  <a:latin typeface="+mn-lt"/>
              </a:rPr>
              <a:t>Bild </a:t>
            </a:r>
            <a:fld id="{009501F2-CB3B-4CA8-89C1-25D5BF4E4CD5}" type="slidenum">
              <a:rPr lang="sv-SE" kern="0">
                <a:solidFill>
                  <a:sysClr val="windowText" lastClr="000000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345271" y="2708275"/>
            <a:ext cx="445346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Några spaningar…</a:t>
            </a:r>
          </a:p>
        </p:txBody>
      </p:sp>
    </p:spTree>
    <p:extLst>
      <p:ext uri="{BB962C8B-B14F-4D97-AF65-F5344CB8AC3E}">
        <p14:creationId xmlns:p14="http://schemas.microsoft.com/office/powerpoint/2010/main" val="26073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05"/>
    </mc:Choice>
    <mc:Fallback>
      <p:transition advTm="36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797315" y="2349500"/>
            <a:ext cx="3549370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Tack!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Per-Olof Sandberg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070-775 13 06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per-olof.sandberg@projektforum.se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65125" y="814388"/>
            <a:ext cx="8477250" cy="5548312"/>
          </a:xfrm>
          <a:prstGeom prst="rect">
            <a:avLst/>
          </a:prstGeom>
          <a:noFill/>
        </p:spPr>
        <p:txBody>
          <a:bodyPr/>
          <a:lstStyle/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2016 investerades 34,7% av Tysklands BNP i projektform = 15 000 miljarder</a:t>
            </a: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 Sverige betyder det att ca 1 500 Miljarder SEK årligen investeras I projekt</a:t>
            </a: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Prognos andel av BNP 2019 är 40%</a:t>
            </a: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En studie som </a:t>
            </a:r>
            <a:r>
              <a:rPr lang="sv-SE" sz="3200" i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PwC</a:t>
            </a: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har gjort visar att 80% av alla framgångsrika projekt leds av certifierade projektledare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29"/>
    </mc:Choice>
    <mc:Fallback>
      <p:transition advTm="4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65125" y="814388"/>
            <a:ext cx="8477250" cy="5548312"/>
          </a:xfrm>
          <a:prstGeom prst="rect">
            <a:avLst/>
          </a:prstGeom>
          <a:noFill/>
        </p:spPr>
        <p:txBody>
          <a:bodyPr/>
          <a:lstStyle/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 Sverige finns </a:t>
            </a: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över 200 000 aktiva projektledare varav </a:t>
            </a: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strax under 4000 är IPMA-certifierade</a:t>
            </a: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Utvecklingen av metoder, verktyg, tekniker, utvecklingsmodeller och strategiska verktyg går snabbt</a:t>
            </a: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32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Digitaliseringsprojekten ökar och andelen internationella projekt växer</a:t>
            </a:r>
          </a:p>
          <a:p>
            <a:pPr marL="538163" indent="-538163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4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2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29"/>
    </mc:Choice>
    <mc:Fallback>
      <p:transition advTm="4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  <a:latin typeface="+mn-lt"/>
              </a:rPr>
              <a:t>Bild </a:t>
            </a:r>
            <a:fld id="{009501F2-CB3B-4CA8-89C1-25D5BF4E4CD5}" type="slidenum">
              <a:rPr lang="sv-SE" kern="0">
                <a:solidFill>
                  <a:sysClr val="windowText" lastClr="000000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588402" y="2708275"/>
            <a:ext cx="19672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Slutsats</a:t>
            </a:r>
          </a:p>
        </p:txBody>
      </p:sp>
    </p:spTree>
    <p:extLst>
      <p:ext uri="{BB962C8B-B14F-4D97-AF65-F5344CB8AC3E}">
        <p14:creationId xmlns:p14="http://schemas.microsoft.com/office/powerpoint/2010/main" val="29482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05"/>
    </mc:Choice>
    <mc:Fallback>
      <p:transition advTm="36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65125" y="814388"/>
            <a:ext cx="8477250" cy="5548312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Vi behöver </a:t>
            </a:r>
            <a:r>
              <a:rPr lang="sv-SE" sz="2800" i="1" u="sng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kompetenta</a:t>
            </a: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projektledare som leder projekten framgångsrikt</a:t>
            </a:r>
          </a:p>
          <a:p>
            <a:pPr marL="342900" indent="-342900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Vi behöver </a:t>
            </a:r>
            <a:r>
              <a:rPr lang="sv-SE" sz="2800" i="1" u="sng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utbildningar och certifieringar </a:t>
            </a: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som säkrar kompetensen hos projektledarna</a:t>
            </a:r>
          </a:p>
          <a:p>
            <a:pPr marL="342900" indent="-342900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i="1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defTabSz="765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Vi behöver en aktuell, bred, internationell, branschoberoende </a:t>
            </a:r>
            <a:r>
              <a:rPr lang="sv-SE" sz="2800" i="1" u="sng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kompetensmodell</a:t>
            </a:r>
            <a:r>
              <a:rPr lang="sv-SE" sz="28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som bas för utbildning, certifiering och utveckling av yrkesutövare som jobbar med projekt</a:t>
            </a:r>
          </a:p>
        </p:txBody>
      </p:sp>
    </p:spTree>
    <p:extLst>
      <p:ext uri="{BB962C8B-B14F-4D97-AF65-F5344CB8AC3E}">
        <p14:creationId xmlns:p14="http://schemas.microsoft.com/office/powerpoint/2010/main" val="274804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29"/>
    </mc:Choice>
    <mc:Fallback>
      <p:transition advTm="4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  <a:latin typeface="+mn-lt"/>
              </a:rPr>
              <a:t>Bild </a:t>
            </a:r>
            <a:fld id="{7B9AA5CD-C32E-468B-9E98-C43AB2B9331D}" type="slidenum">
              <a:rPr lang="sv-SE" kern="0">
                <a:solidFill>
                  <a:sysClr val="windowText" lastClr="000000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34071" y="519113"/>
            <a:ext cx="78758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Svenskt projektforums kompetensmodell 2017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98" y="1165444"/>
            <a:ext cx="4344403" cy="5321894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05"/>
    </mc:Choice>
    <mc:Fallback>
      <p:transition advTm="36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47725" y="566738"/>
            <a:ext cx="7159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Kompetensmodellens huvudområden</a:t>
            </a:r>
          </a:p>
        </p:txBody>
      </p:sp>
      <p:sp>
        <p:nvSpPr>
          <p:cNvPr id="4" name="Ellips 3"/>
          <p:cNvSpPr/>
          <p:nvPr/>
        </p:nvSpPr>
        <p:spPr>
          <a:xfrm>
            <a:off x="2012611" y="1468438"/>
            <a:ext cx="2638425" cy="2581275"/>
          </a:xfrm>
          <a:prstGeom prst="ellipse">
            <a:avLst/>
          </a:prstGeom>
          <a:noFill/>
          <a:ln w="50800"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People</a:t>
            </a:r>
          </a:p>
        </p:txBody>
      </p:sp>
      <p:sp>
        <p:nvSpPr>
          <p:cNvPr id="5" name="Ellips 4"/>
          <p:cNvSpPr/>
          <p:nvPr/>
        </p:nvSpPr>
        <p:spPr>
          <a:xfrm>
            <a:off x="4211268" y="1487488"/>
            <a:ext cx="2638425" cy="2581275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12000" rIns="0" anchor="ctr"/>
          <a:lstStyle/>
          <a:p>
            <a:pPr algn="r" defTabSz="1619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Perspective</a:t>
            </a:r>
            <a:endParaRPr lang="en-US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3108325" y="3156120"/>
            <a:ext cx="2638425" cy="2581275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</a:t>
            </a:r>
            <a:endParaRPr lang="en-US" sz="1400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3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717699" y="476250"/>
            <a:ext cx="55435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Skala för kompetensmognad</a:t>
            </a:r>
          </a:p>
        </p:txBody>
      </p:sp>
      <p:sp>
        <p:nvSpPr>
          <p:cNvPr id="2" name="Rektangel 1"/>
          <p:cNvSpPr/>
          <p:nvPr/>
        </p:nvSpPr>
        <p:spPr>
          <a:xfrm>
            <a:off x="2561142" y="1971675"/>
            <a:ext cx="3856616" cy="3087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</a:rPr>
              <a:t>Förmåga</a:t>
            </a:r>
          </a:p>
        </p:txBody>
      </p:sp>
      <p:sp>
        <p:nvSpPr>
          <p:cNvPr id="6" name="Rektangel 5"/>
          <p:cNvSpPr/>
          <p:nvPr/>
        </p:nvSpPr>
        <p:spPr>
          <a:xfrm>
            <a:off x="2838548" y="2647950"/>
            <a:ext cx="3263464" cy="2205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</a:rPr>
              <a:t>Färdigheter</a:t>
            </a:r>
          </a:p>
        </p:txBody>
      </p:sp>
      <p:sp>
        <p:nvSpPr>
          <p:cNvPr id="7" name="Rektangel 6"/>
          <p:cNvSpPr/>
          <p:nvPr/>
        </p:nvSpPr>
        <p:spPr>
          <a:xfrm>
            <a:off x="3047132" y="3159125"/>
            <a:ext cx="2817469" cy="1500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ysClr val="windowText" lastClr="000000"/>
                </a:solidFill>
              </a:rPr>
              <a:t>Kunskap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707</Words>
  <Application>Microsoft Office PowerPoint</Application>
  <PresentationFormat>Bildspel på skärmen (4:3)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Per-Olof Sandberg</dc:creator>
  <cp:lastModifiedBy>Per-Olof Sandberg</cp:lastModifiedBy>
  <cp:revision>330</cp:revision>
  <cp:lastPrinted>2017-04-20T07:41:47Z</cp:lastPrinted>
  <dcterms:created xsi:type="dcterms:W3CDTF">2016-10-04T08:27:11Z</dcterms:created>
  <dcterms:modified xsi:type="dcterms:W3CDTF">2017-05-29T08:47:09Z</dcterms:modified>
</cp:coreProperties>
</file>