
<file path=[Content_Types].xml><?xml version="1.0" encoding="utf-8"?>
<Types xmlns="http://schemas.openxmlformats.org/package/2006/content-types">
  <Default Extension="xml" ContentType="application/xml"/>
  <Default Extension="jpe" ContentType="image/jpeg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14" r:id="rId5"/>
    <p:sldMasterId id="2147483751" r:id="rId6"/>
    <p:sldMasterId id="2147483761" r:id="rId7"/>
  </p:sldMasterIdLst>
  <p:notesMasterIdLst>
    <p:notesMasterId r:id="rId24"/>
  </p:notesMasterIdLst>
  <p:handoutMasterIdLst>
    <p:handoutMasterId r:id="rId25"/>
  </p:handoutMasterIdLst>
  <p:sldIdLst>
    <p:sldId id="582" r:id="rId8"/>
    <p:sldId id="605" r:id="rId9"/>
    <p:sldId id="587" r:id="rId10"/>
    <p:sldId id="585" r:id="rId11"/>
    <p:sldId id="607" r:id="rId12"/>
    <p:sldId id="589" r:id="rId13"/>
    <p:sldId id="579" r:id="rId14"/>
    <p:sldId id="604" r:id="rId15"/>
    <p:sldId id="591" r:id="rId16"/>
    <p:sldId id="592" r:id="rId17"/>
    <p:sldId id="593" r:id="rId18"/>
    <p:sldId id="599" r:id="rId19"/>
    <p:sldId id="601" r:id="rId20"/>
    <p:sldId id="609" r:id="rId21"/>
    <p:sldId id="608" r:id="rId22"/>
    <p:sldId id="537" r:id="rId23"/>
  </p:sldIdLst>
  <p:sldSz cx="9906000" cy="6858000" type="A4"/>
  <p:notesSz cx="9928225" cy="6797675"/>
  <p:defaultTextStyle>
    <a:defPPr>
      <a:defRPr lang="en-US"/>
    </a:defPPr>
    <a:lvl1pPr algn="l" defTabSz="6016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601623" indent="-352740" algn="l" defTabSz="6016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206825" indent="-709055" algn="l" defTabSz="6016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812030" indent="-1065374" algn="l" defTabSz="6016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417234" indent="-1419902" algn="l" defTabSz="60162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578383" algn="l" defTabSz="1031353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3094060" algn="l" defTabSz="1031353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609735" algn="l" defTabSz="1031353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4125413" algn="l" defTabSz="1031353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8">
          <p15:clr>
            <a:srgbClr val="A4A3A4"/>
          </p15:clr>
        </p15:guide>
        <p15:guide id="2" pos="31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Murphy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8"/>
    <a:srgbClr val="FA1D06"/>
    <a:srgbClr val="FFA41C"/>
    <a:srgbClr val="857827"/>
    <a:srgbClr val="C8B446"/>
    <a:srgbClr val="1BACC9"/>
    <a:srgbClr val="D6DA3A"/>
    <a:srgbClr val="7AB939"/>
    <a:srgbClr val="1E4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3" autoAdjust="0"/>
    <p:restoredTop sz="88256" autoAdjust="0"/>
  </p:normalViewPr>
  <p:slideViewPr>
    <p:cSldViewPr snapToGrid="0">
      <p:cViewPr>
        <p:scale>
          <a:sx n="77" d="100"/>
          <a:sy n="77" d="100"/>
        </p:scale>
        <p:origin x="-4720" y="-2112"/>
      </p:cViewPr>
      <p:guideLst>
        <p:guide orient="horz" pos="2108"/>
        <p:guide pos="3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0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125" cy="339725"/>
          </a:xfrm>
          <a:prstGeom prst="rect">
            <a:avLst/>
          </a:prstGeom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15" y="2"/>
            <a:ext cx="4302125" cy="339725"/>
          </a:xfrm>
          <a:prstGeom prst="rect">
            <a:avLst/>
          </a:prstGeom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7DE4B99-DC23-4D31-A2CD-2DC95EB98D57}" type="datetime1">
              <a:rPr lang="en-US"/>
              <a:pPr>
                <a:defRPr/>
              </a:pPr>
              <a:t>17-05-29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363"/>
            <a:ext cx="4302125" cy="339725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15" y="6456363"/>
            <a:ext cx="4302125" cy="339725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1B7FF8B-5BC9-48B4-AF2D-692BA5CEBE4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4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125" cy="3397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5" y="2"/>
            <a:ext cx="4302125" cy="3397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EC192F3-2E48-40AB-8264-5A5231EDD08C}" type="datetimeFigureOut">
              <a:rPr lang="en-GB"/>
              <a:pPr>
                <a:defRPr/>
              </a:pPr>
              <a:t>17-05-29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0" y="3228977"/>
            <a:ext cx="7943850" cy="3059113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363"/>
            <a:ext cx="4302125" cy="3397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5" y="6456363"/>
            <a:ext cx="4302125" cy="3397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 defTabSz="1217089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DC120CB-9D3E-43A6-A1C4-0CD09DB1809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565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5607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1219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78617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06013" algn="l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34031" algn="l" defTabSz="45361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60838" algn="l" defTabSz="45361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87643" algn="l" defTabSz="45361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14450" algn="l" defTabSz="453612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01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9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120CB-9D3E-43A6-A1C4-0CD09DB1809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3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53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56616" y="321226"/>
            <a:ext cx="7824215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9528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333" b="1" i="0" kern="1200" spc="-108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982" y="6047232"/>
            <a:ext cx="396214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6617" y="6345071"/>
            <a:ext cx="8680257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8" dirty="0">
                <a:solidFill>
                  <a:prstClr val="white"/>
                </a:solidFill>
                <a:latin typeface="HP Simplified"/>
                <a:ea typeface="+mn-ea"/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375" y="4407148"/>
            <a:ext cx="5577078" cy="865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5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78664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59093" y="313419"/>
            <a:ext cx="8793640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10701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9093" y="1001854"/>
            <a:ext cx="8793640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95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59093" y="313419"/>
            <a:ext cx="9116212" cy="574516"/>
          </a:xfrm>
        </p:spPr>
        <p:txBody>
          <a:bodyPr wrap="square">
            <a:noAutofit/>
          </a:bodyPr>
          <a:lstStyle>
            <a:lvl1pPr>
              <a:defRPr b="1" i="0" baseline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Quality and Assurance in a Transformation Programme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56616" y="1584962"/>
            <a:ext cx="8796528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37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9093" y="1001854"/>
            <a:ext cx="8793640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95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59093" y="313419"/>
            <a:ext cx="8793640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56616" y="1584962"/>
            <a:ext cx="8796528" cy="4305300"/>
          </a:xfrm>
        </p:spPr>
        <p:txBody>
          <a:bodyPr wrap="square">
            <a:noAutofit/>
          </a:bodyPr>
          <a:lstStyle>
            <a:lvl1pPr marL="184013" indent="-184013">
              <a:defRPr sz="1517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3"/>
              </a:spcAft>
              <a:defRPr lang="en-US" sz="1517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3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3"/>
              </a:spcAft>
              <a:defRPr>
                <a:solidFill>
                  <a:srgbClr val="000000"/>
                </a:solidFill>
              </a:defRPr>
            </a:lvl5pPr>
            <a:lvl6pPr marL="748092" indent="-252804">
              <a:lnSpc>
                <a:spcPct val="100000"/>
              </a:lnSpc>
              <a:spcAft>
                <a:spcPts val="43"/>
              </a:spcAft>
              <a:buFont typeface="HP Simplified" pitchFamily="34" charset="0"/>
              <a:buChar char="-"/>
              <a:defRPr sz="1517"/>
            </a:lvl6pPr>
            <a:lvl7pPr marL="990576" indent="-242485">
              <a:lnSpc>
                <a:spcPct val="100000"/>
              </a:lnSpc>
              <a:spcAft>
                <a:spcPts val="43"/>
              </a:spcAft>
              <a:defRPr sz="1517"/>
            </a:lvl7pPr>
          </a:lstStyle>
          <a:p>
            <a:pPr marL="184013" lvl="0" indent="-184013" algn="l" defTabSz="495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3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84013" lvl="1" indent="-184013" algn="l" defTabSz="495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3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84013" lvl="2" indent="-184013" algn="l" defTabSz="495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3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84013" lvl="3" indent="-184013" algn="l" defTabSz="495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3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84013" lvl="4" indent="-184013" algn="l" defTabSz="495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33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355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59093" y="313419"/>
            <a:ext cx="8793640" cy="4667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55997" y="1584962"/>
            <a:ext cx="4366551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949561" y="1581152"/>
            <a:ext cx="4201453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47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59094" y="313418"/>
            <a:ext cx="9165114" cy="4667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55997" y="1584962"/>
            <a:ext cx="4366551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949561" y="1581152"/>
            <a:ext cx="4201453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9094" y="1001854"/>
            <a:ext cx="9165114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95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8273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49564" y="1581397"/>
            <a:ext cx="4201451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59092" y="313417"/>
            <a:ext cx="916305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56616" y="1584960"/>
            <a:ext cx="4345913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9094" y="1001854"/>
            <a:ext cx="9165114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95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68212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59095" y="313417"/>
            <a:ext cx="9165114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56616" y="1585385"/>
            <a:ext cx="2734056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384860" y="1585387"/>
            <a:ext cx="2734056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413104" y="1585385"/>
            <a:ext cx="2737908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9094" y="1001854"/>
            <a:ext cx="9165114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95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944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093" y="880229"/>
            <a:ext cx="8915400" cy="4231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250"/>
              </a:lnSpc>
              <a:buNone/>
              <a:defRPr sz="2383">
                <a:solidFill>
                  <a:schemeClr val="tx2"/>
                </a:solidFill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093" y="360201"/>
            <a:ext cx="8915400" cy="38472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095163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093" y="360201"/>
            <a:ext cx="8915400" cy="38472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961140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2599" y="1271016"/>
            <a:ext cx="9286158" cy="4617720"/>
          </a:xfrm>
          <a:prstGeom prst="rect">
            <a:avLst/>
          </a:prstGeom>
        </p:spPr>
        <p:txBody>
          <a:bodyPr lIns="45368" tIns="22685" rIns="45368" bIns="22685"/>
          <a:lstStyle>
            <a:lvl1pPr>
              <a:defRPr sz="2000">
                <a:latin typeface="Gill Sans" pitchFamily="34" charset="0"/>
              </a:defRPr>
            </a:lvl1pPr>
            <a:lvl2pPr>
              <a:defRPr sz="2000">
                <a:latin typeface="Gill Sans" pitchFamily="34" charset="0"/>
              </a:defRPr>
            </a:lvl2pPr>
            <a:lvl3pPr>
              <a:defRPr sz="2000">
                <a:latin typeface="Gill Sans" pitchFamily="34" charset="0"/>
              </a:defRPr>
            </a:lvl3pPr>
            <a:lvl4pPr>
              <a:defRPr sz="2000">
                <a:latin typeface="Gill Sans" pitchFamily="34" charset="0"/>
              </a:defRPr>
            </a:lvl4pPr>
            <a:lvl5pPr>
              <a:defRPr sz="2000">
                <a:latin typeface="Gill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987" y="145143"/>
            <a:ext cx="9635013" cy="653143"/>
          </a:xfrm>
          <a:prstGeom prst="rect">
            <a:avLst/>
          </a:prstGeom>
          <a:solidFill>
            <a:schemeClr val="bg1"/>
          </a:solidFill>
        </p:spPr>
        <p:txBody>
          <a:bodyPr lIns="45368" tIns="22685" rIns="45368" bIns="22685"/>
          <a:lstStyle>
            <a:lvl1pPr algn="l">
              <a:defRPr sz="2400">
                <a:latin typeface="Gill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91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56616" y="2715761"/>
            <a:ext cx="7429500" cy="1608645"/>
          </a:xfrm>
        </p:spPr>
        <p:txBody>
          <a:bodyPr anchor="b"/>
          <a:lstStyle>
            <a:lvl1pPr>
              <a:lnSpc>
                <a:spcPct val="90000"/>
              </a:lnSpc>
              <a:defRPr sz="4983" spc="-108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6616" y="4422171"/>
            <a:ext cx="74295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487680"/>
            <a:ext cx="2040636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6617" y="6345071"/>
            <a:ext cx="8680257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8" dirty="0">
                <a:solidFill>
                  <a:srgbClr val="B9B8BB"/>
                </a:solidFill>
                <a:latin typeface="HP Simplified"/>
                <a:ea typeface="+mn-ea"/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3257534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</a:pPr>
            <a:fld id="{6C950DE1-0D5A-42D8-BAF5-0065A5897C5C}" type="datetimeFigureOut">
              <a:rPr lang="en-US" sz="1463" smtClean="0">
                <a:solidFill>
                  <a:prstClr val="black"/>
                </a:solidFill>
                <a:latin typeface="HP Simplified"/>
                <a:ea typeface="+mn-ea"/>
              </a:rPr>
              <a:pPr defTabSz="495288" fontAlgn="auto">
                <a:spcBef>
                  <a:spcPts val="0"/>
                </a:spcBef>
                <a:spcAft>
                  <a:spcPts val="0"/>
                </a:spcAft>
              </a:pPr>
              <a:t>17-05-29</a:t>
            </a:fld>
            <a:endParaRPr lang="en-US" sz="1463" dirty="0">
              <a:solidFill>
                <a:prstClr val="black"/>
              </a:solidFill>
              <a:latin typeface="HP Simplified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</a:pPr>
            <a:endParaRPr lang="en-US" sz="1463" dirty="0">
              <a:solidFill>
                <a:prstClr val="black"/>
              </a:solidFill>
              <a:latin typeface="HP Simplified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</a:pPr>
            <a:fld id="{2E5BEEE7-9583-44F4-BE2D-98106D4125C0}" type="slidenum">
              <a:rPr lang="en-US" sz="1463" smtClean="0">
                <a:solidFill>
                  <a:prstClr val="black"/>
                </a:solidFill>
                <a:latin typeface="HP Simplified"/>
                <a:ea typeface="+mn-ea"/>
              </a:rPr>
              <a:pPr defTabSz="4952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463" dirty="0">
              <a:solidFill>
                <a:prstClr val="black"/>
              </a:solidFill>
              <a:latin typeface="HP Simplifie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79067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87" y="274640"/>
            <a:ext cx="8915529" cy="458608"/>
          </a:xfrm>
          <a:prstGeom prst="rect">
            <a:avLst/>
          </a:prstGeom>
        </p:spPr>
        <p:txBody>
          <a:bodyPr lIns="45368" tIns="22685" rIns="45368" bIns="22685"/>
          <a:lstStyle>
            <a:lvl1pPr algn="l">
              <a:defRPr sz="2400">
                <a:latin typeface="Gill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7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2598" y="1271016"/>
            <a:ext cx="9286158" cy="4617720"/>
          </a:xfrm>
          <a:prstGeom prst="rect">
            <a:avLst/>
          </a:prstGeom>
        </p:spPr>
        <p:txBody>
          <a:bodyPr lIns="45368" tIns="22685" rIns="45368" bIns="22685"/>
          <a:lstStyle>
            <a:lvl1pPr>
              <a:defRPr sz="2000">
                <a:latin typeface="Gill Sans" pitchFamily="34" charset="0"/>
              </a:defRPr>
            </a:lvl1pPr>
            <a:lvl2pPr>
              <a:defRPr sz="2000">
                <a:latin typeface="Gill Sans" pitchFamily="34" charset="0"/>
              </a:defRPr>
            </a:lvl2pPr>
            <a:lvl3pPr>
              <a:defRPr sz="2000">
                <a:latin typeface="Gill Sans" pitchFamily="34" charset="0"/>
              </a:defRPr>
            </a:lvl3pPr>
            <a:lvl4pPr>
              <a:defRPr sz="2000">
                <a:latin typeface="Gill Sans" pitchFamily="34" charset="0"/>
              </a:defRPr>
            </a:lvl4pPr>
            <a:lvl5pPr>
              <a:defRPr sz="2000">
                <a:latin typeface="Gill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987" y="274640"/>
            <a:ext cx="8915529" cy="458608"/>
          </a:xfrm>
          <a:prstGeom prst="rect">
            <a:avLst/>
          </a:prstGeom>
        </p:spPr>
        <p:txBody>
          <a:bodyPr lIns="45368" tIns="22685" rIns="45368" bIns="22685"/>
          <a:lstStyle>
            <a:lvl1pPr algn="l">
              <a:defRPr sz="2400">
                <a:latin typeface="Gill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70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87" y="274640"/>
            <a:ext cx="8915529" cy="458608"/>
          </a:xfrm>
          <a:prstGeom prst="rect">
            <a:avLst/>
          </a:prstGeom>
        </p:spPr>
        <p:txBody>
          <a:bodyPr lIns="45368" tIns="22685" rIns="45368" bIns="22685"/>
          <a:lstStyle>
            <a:lvl1pPr algn="l">
              <a:defRPr sz="2400">
                <a:latin typeface="Gill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59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87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>
            <a:lvl1pPr algn="l">
              <a:defRPr sz="2400">
                <a:latin typeface="Gill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49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64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56616" y="2715761"/>
            <a:ext cx="7429500" cy="1608645"/>
          </a:xfrm>
        </p:spPr>
        <p:txBody>
          <a:bodyPr anchor="b"/>
          <a:lstStyle>
            <a:lvl1pPr>
              <a:lnSpc>
                <a:spcPct val="90000"/>
              </a:lnSpc>
              <a:defRPr sz="4983" spc="-10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6616" y="4422171"/>
            <a:ext cx="74295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487680"/>
            <a:ext cx="2040636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6617" y="6345071"/>
            <a:ext cx="8680257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8" dirty="0">
                <a:solidFill>
                  <a:prstClr val="white"/>
                </a:solidFill>
                <a:latin typeface="HP Simplified"/>
                <a:ea typeface="+mn-ea"/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8557397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56616" y="316993"/>
            <a:ext cx="7824215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333" b="1" i="0" spc="-108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982" y="6047232"/>
            <a:ext cx="396214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6617" y="6345071"/>
            <a:ext cx="8680257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8" dirty="0">
                <a:solidFill>
                  <a:srgbClr val="B9B8BB"/>
                </a:solidFill>
                <a:latin typeface="HP Simplified"/>
                <a:ea typeface="+mn-ea"/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80" y="6047232"/>
            <a:ext cx="39624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78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01704"/>
            <a:ext cx="9907588" cy="517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57303"/>
            <a:ext cx="9907590" cy="47831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ctr" defTabSz="60162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defTabSz="60162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 MT" pitchFamily="33" charset="-18"/>
          <a:ea typeface="MS PGothic" pitchFamily="34" charset="-128"/>
          <a:cs typeface="ＭＳ Ｐゴシック" pitchFamily="-111" charset="-128"/>
        </a:defRPr>
      </a:lvl2pPr>
      <a:lvl3pPr algn="ctr" defTabSz="60162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 MT" pitchFamily="33" charset="-18"/>
          <a:ea typeface="MS PGothic" pitchFamily="34" charset="-128"/>
          <a:cs typeface="ＭＳ Ｐゴシック" pitchFamily="-111" charset="-128"/>
        </a:defRPr>
      </a:lvl3pPr>
      <a:lvl4pPr algn="ctr" defTabSz="60162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 MT" pitchFamily="33" charset="-18"/>
          <a:ea typeface="MS PGothic" pitchFamily="34" charset="-128"/>
          <a:cs typeface="ＭＳ Ｐゴシック" pitchFamily="-111" charset="-128"/>
        </a:defRPr>
      </a:lvl4pPr>
      <a:lvl5pPr algn="ctr" defTabSz="60162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 MT" pitchFamily="33" charset="-18"/>
          <a:ea typeface="MS PGothic" pitchFamily="34" charset="-128"/>
          <a:cs typeface="ＭＳ Ｐゴシック" pitchFamily="-111" charset="-128"/>
        </a:defRPr>
      </a:lvl5pPr>
      <a:lvl6pPr marL="249283" algn="ctr" defTabSz="60416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498565" algn="ctr" defTabSz="60416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747848" algn="ctr" defTabSz="60416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997131" algn="ctr" defTabSz="60416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451219" indent="-451219" algn="l" defTabSz="60162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981218" indent="-376014" algn="l" defTabSz="60162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09429" indent="-300812" algn="l" defTabSz="60162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14633" indent="-300812" algn="l" defTabSz="60162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19836" indent="-300812" algn="l" defTabSz="60162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26453" indent="-302403" algn="l" defTabSz="6048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1263" indent="-302403" algn="l" defTabSz="6048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071" indent="-302403" algn="l" defTabSz="6048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880" indent="-302403" algn="l" defTabSz="6048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810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19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430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239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4048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8858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3666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8474" algn="l" defTabSz="604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305380" y="6432566"/>
            <a:ext cx="359324" cy="30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368" tIns="22685" rIns="45368" bIns="22685">
            <a:spAutoFit/>
          </a:bodyPr>
          <a:lstStyle/>
          <a:p>
            <a:pPr algn="r" defTabSz="604122">
              <a:defRPr/>
            </a:pPr>
            <a:fld id="{A759A275-9CB8-4805-A10A-B6166C830C9C}" type="slidenum">
              <a:rPr lang="en-US" sz="1700" b="1">
                <a:solidFill>
                  <a:srgbClr val="1BACC9"/>
                </a:solidFill>
                <a:latin typeface="Gill Sans" charset="0"/>
                <a:ea typeface="ＭＳ Ｐゴシック" charset="-128"/>
              </a:rPr>
              <a:pPr algn="r" defTabSz="604122">
                <a:defRPr/>
              </a:pPr>
              <a:t>‹Nr.›</a:t>
            </a:fld>
            <a:endParaRPr lang="en-US" sz="1700" b="1" dirty="0">
              <a:solidFill>
                <a:srgbClr val="1BACC9"/>
              </a:solidFill>
              <a:latin typeface="Gill Sans" charset="0"/>
              <a:ea typeface="ＭＳ Ｐゴシック" charset="-128"/>
            </a:endParaRPr>
          </a:p>
        </p:txBody>
      </p:sp>
      <p:pic>
        <p:nvPicPr>
          <p:cNvPr id="5125" name="Picture 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901702"/>
            <a:ext cx="9907588" cy="5173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29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9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601715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defTabSz="60171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2pPr>
      <a:lvl3pPr algn="ctr" defTabSz="60171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3pPr>
      <a:lvl4pPr algn="ctr" defTabSz="60171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4pPr>
      <a:lvl5pPr algn="ctr" defTabSz="60171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5pPr>
      <a:lvl6pPr marL="249321" algn="ctr" defTabSz="604256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498642" algn="ctr" defTabSz="604256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747962" algn="ctr" defTabSz="604256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997283" algn="ctr" defTabSz="604256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451287" indent="-451287" algn="l" defTabSz="6017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981367" indent="-376071" algn="l" defTabSz="6017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09659" indent="-300857" algn="l" defTabSz="6017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14955" indent="-300857" algn="l" defTabSz="6017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20252" indent="-300857" algn="l" defTabSz="6017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26960" indent="-302450" algn="l" defTabSz="60490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1863" indent="-302450" algn="l" defTabSz="60490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764" indent="-302450" algn="l" defTabSz="60490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41665" indent="-302450" algn="l" defTabSz="60490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902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804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706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607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4509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9412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4313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9214" algn="l" defTabSz="6049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55999" y="313419"/>
            <a:ext cx="8800172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57717" y="1584960"/>
            <a:ext cx="8796528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81544" y="6345071"/>
            <a:ext cx="8680257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8" dirty="0">
                <a:solidFill>
                  <a:srgbClr val="B9B8BB"/>
                </a:solidFill>
                <a:latin typeface="HP Simplified"/>
                <a:ea typeface="+mn-ea"/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56617" y="6384648"/>
            <a:ext cx="349927" cy="199109"/>
          </a:xfrm>
          <a:prstGeom prst="rect">
            <a:avLst/>
          </a:prstGeom>
        </p:spPr>
        <p:txBody>
          <a:bodyPr vert="horz" wrap="none" lIns="0" tIns="49530" rIns="99060" bIns="49530" rtlCol="0" anchor="ctr">
            <a:no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fld id="{6C5AF65D-6854-49AF-ABC5-48B5BA0EA842}" type="slidenum">
              <a:rPr lang="en-US" sz="758">
                <a:solidFill>
                  <a:srgbClr val="B9B8BB"/>
                </a:solidFill>
                <a:latin typeface="HP Simplified"/>
                <a:ea typeface="+mn-ea"/>
                <a:cs typeface="HP Simplified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758" dirty="0">
              <a:solidFill>
                <a:srgbClr val="B9B8BB"/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80" y="6047232"/>
            <a:ext cx="39624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9528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3033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95288" rtl="0" eaLnBrk="1" latinLnBrk="0" hangingPunct="1">
        <a:lnSpc>
          <a:spcPct val="100000"/>
        </a:lnSpc>
        <a:spcBef>
          <a:spcPts val="0"/>
        </a:spcBef>
        <a:spcAft>
          <a:spcPts val="433"/>
        </a:spcAft>
        <a:buSzPct val="100000"/>
        <a:buFont typeface="Arial"/>
        <a:buNone/>
        <a:defRPr sz="195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66052" rtl="0" eaLnBrk="1" latinLnBrk="0" hangingPunct="1">
        <a:lnSpc>
          <a:spcPct val="100000"/>
        </a:lnSpc>
        <a:spcBef>
          <a:spcPts val="0"/>
        </a:spcBef>
        <a:spcAft>
          <a:spcPts val="433"/>
        </a:spcAft>
        <a:buSzPct val="100000"/>
        <a:buFont typeface="Lucida Grande"/>
        <a:buNone/>
        <a:defRPr sz="1733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84013" indent="-184013" algn="l" defTabSz="495288" rtl="0" eaLnBrk="1" latinLnBrk="0" hangingPunct="1">
        <a:lnSpc>
          <a:spcPct val="100000"/>
        </a:lnSpc>
        <a:spcBef>
          <a:spcPts val="0"/>
        </a:spcBef>
        <a:spcAft>
          <a:spcPts val="433"/>
        </a:spcAft>
        <a:buFont typeface="Arial"/>
        <a:buChar char="•"/>
        <a:defRPr sz="1517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69747" indent="-196051" algn="l" defTabSz="495288" rtl="0" eaLnBrk="1" latinLnBrk="0" hangingPunct="1">
        <a:lnSpc>
          <a:spcPct val="100000"/>
        </a:lnSpc>
        <a:spcBef>
          <a:spcPts val="0"/>
        </a:spcBef>
        <a:spcAft>
          <a:spcPts val="433"/>
        </a:spcAft>
        <a:buSzPct val="80000"/>
        <a:buFont typeface="Lucida Grande"/>
        <a:buChar char="−"/>
        <a:defRPr lang="en-US" sz="1517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509046" indent="-163377" algn="l" defTabSz="495288" rtl="0" eaLnBrk="1" latinLnBrk="0" hangingPunct="1">
        <a:lnSpc>
          <a:spcPct val="100000"/>
        </a:lnSpc>
        <a:spcBef>
          <a:spcPts val="0"/>
        </a:spcBef>
        <a:spcAft>
          <a:spcPts val="433"/>
        </a:spcAft>
        <a:buFont typeface="Arial"/>
        <a:buChar char="•"/>
        <a:tabLst/>
        <a:defRPr sz="1517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476438" indent="0" algn="l" defTabSz="495288" rtl="0" eaLnBrk="1" latinLnBrk="0" hangingPunct="1">
        <a:lnSpc>
          <a:spcPts val="2708"/>
        </a:lnSpc>
        <a:spcBef>
          <a:spcPct val="20000"/>
        </a:spcBef>
        <a:buFont typeface="Arial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70" indent="-247644" algn="l" defTabSz="495288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57" indent="-247644" algn="l" defTabSz="495288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44" indent="-247644" algn="l" defTabSz="495288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6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63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50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38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13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01" algn="l" defTabSz="49528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.emf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3.em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.emf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.emf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.emf"/><Relationship Id="rId5" Type="http://schemas.openxmlformats.org/officeDocument/2006/relationships/image" Target="../media/image50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jpg"/><Relationship Id="rId1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6.JP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1.wdp"/><Relationship Id="rId5" Type="http://schemas.openxmlformats.org/officeDocument/2006/relationships/image" Target="../media/image3.emf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97" y="1113725"/>
            <a:ext cx="8458936" cy="1089038"/>
          </a:xfrm>
          <a:prstGeom prst="rect">
            <a:avLst/>
          </a:prstGeom>
          <a:noFill/>
        </p:spPr>
        <p:txBody>
          <a:bodyPr wrap="square" lIns="103147" tIns="51573" rIns="103147" bIns="51573" rtlCol="0">
            <a:spAutoFit/>
          </a:bodyPr>
          <a:lstStyle/>
          <a:p>
            <a:r>
              <a:rPr lang="en-GB" sz="3600" b="1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The Power of Project Leadership</a:t>
            </a:r>
          </a:p>
          <a:p>
            <a:r>
              <a:rPr lang="en-GB" sz="2800" b="1" i="1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Seven leadership lessons – a personal journey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97" y="1841230"/>
            <a:ext cx="7585479" cy="4597691"/>
          </a:xfrm>
          <a:prstGeom prst="rect">
            <a:avLst/>
          </a:prstGeom>
          <a:noFill/>
        </p:spPr>
        <p:txBody>
          <a:bodyPr wrap="square" lIns="103147" tIns="51573" rIns="103147" bIns="51573" rtlCol="0">
            <a:spAutoFit/>
          </a:bodyPr>
          <a:lstStyle/>
          <a:p>
            <a:endParaRPr lang="en-GB" sz="3200" dirty="0" smtClean="0">
              <a:solidFill>
                <a:srgbClr val="58595B">
                  <a:lumMod val="85000"/>
                  <a:lumOff val="15000"/>
                </a:srgbClr>
              </a:solidFill>
              <a:latin typeface="Gill Sans" pitchFamily="34" charset="0"/>
            </a:endParaRPr>
          </a:p>
          <a:p>
            <a:r>
              <a:rPr lang="en-GB" sz="3200" b="1" dirty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Svenskt </a:t>
            </a:r>
            <a:r>
              <a:rPr lang="en-GB" sz="3200" b="1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Projektforum</a:t>
            </a:r>
            <a:endParaRPr lang="en-GB" sz="3200" dirty="0">
              <a:solidFill>
                <a:srgbClr val="58595B">
                  <a:lumMod val="85000"/>
                  <a:lumOff val="15000"/>
                </a:srgbClr>
              </a:solidFill>
              <a:latin typeface="Gill Sans" pitchFamily="34" charset="0"/>
            </a:endParaRPr>
          </a:p>
          <a:p>
            <a:r>
              <a:rPr lang="en-GB" sz="3200" dirty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30</a:t>
            </a:r>
            <a:r>
              <a:rPr lang="en-GB" sz="3200" baseline="30000" dirty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th</a:t>
            </a:r>
            <a:r>
              <a:rPr lang="en-GB" sz="3200" dirty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 May 2017</a:t>
            </a:r>
          </a:p>
          <a:p>
            <a:r>
              <a:rPr lang="en-GB" dirty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7A Odenplan Stockholm</a:t>
            </a:r>
          </a:p>
          <a:p>
            <a:endParaRPr lang="en-GB" sz="2800" dirty="0">
              <a:solidFill>
                <a:srgbClr val="58595B">
                  <a:lumMod val="85000"/>
                  <a:lumOff val="15000"/>
                </a:srgbClr>
              </a:solidFill>
              <a:latin typeface="Gill Sans" pitchFamily="34" charset="0"/>
            </a:endParaRPr>
          </a:p>
          <a:p>
            <a:r>
              <a:rPr lang="en-GB" sz="2800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30</a:t>
            </a:r>
            <a:r>
              <a:rPr lang="en-GB" sz="2800" baseline="30000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th</a:t>
            </a:r>
            <a:r>
              <a:rPr lang="en-GB" sz="2800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 May 2017</a:t>
            </a:r>
          </a:p>
          <a:p>
            <a:endParaRPr lang="en-GB" sz="3600" dirty="0" smtClean="0">
              <a:solidFill>
                <a:srgbClr val="58595B">
                  <a:lumMod val="85000"/>
                  <a:lumOff val="15000"/>
                </a:srgbClr>
              </a:solidFill>
              <a:latin typeface="Gill Sans" pitchFamily="34" charset="0"/>
            </a:endParaRPr>
          </a:p>
          <a:p>
            <a:r>
              <a:rPr lang="en-GB" sz="2000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Paul Hodgkins</a:t>
            </a:r>
          </a:p>
          <a:p>
            <a:r>
              <a:rPr lang="en-GB" sz="2000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Executive Director</a:t>
            </a:r>
          </a:p>
          <a:p>
            <a:r>
              <a:rPr lang="en-GB" sz="2000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Paul Hodgkins Project Consultancy Limited</a:t>
            </a:r>
          </a:p>
          <a:p>
            <a:endParaRPr lang="en-GB" sz="2000" dirty="0">
              <a:solidFill>
                <a:srgbClr val="58595B">
                  <a:lumMod val="85000"/>
                  <a:lumOff val="15000"/>
                </a:srgbClr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36" y="1807056"/>
            <a:ext cx="5883435" cy="429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9" y="103336"/>
            <a:ext cx="734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No.3</a:t>
            </a:r>
            <a:endParaRPr lang="en-GB" b="1" dirty="0">
              <a:latin typeface="Gill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6324" y="1390746"/>
            <a:ext cx="60522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3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.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Vision</a:t>
            </a:r>
          </a:p>
          <a:p>
            <a:endParaRPr lang="en-GB" sz="1200" b="1" dirty="0" smtClean="0">
              <a:solidFill>
                <a:srgbClr val="FFFF00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Creating a vision of what you and the project can become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Help your team to see the bigger goal and the importance of their role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Show the way, lead the way and then get out of the way</a:t>
            </a:r>
            <a:endParaRPr lang="en-GB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itchFamily="34" charset="0"/>
            </a:endParaRPr>
          </a:p>
        </p:txBody>
      </p:sp>
      <p:pic>
        <p:nvPicPr>
          <p:cNvPr id="2051" name="Picture 3" descr="C:\Users\Paul\Documents\Hewlett Packard Enterprise\Pictures to use\Wedding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5" y="1627447"/>
            <a:ext cx="3003490" cy="4007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622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ul\Documents\Hewlett Packard Enterprise\Pictures to use\Coffee Vending Machine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" y="1494240"/>
            <a:ext cx="4322443" cy="41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9" y="103336"/>
            <a:ext cx="734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No.4</a:t>
            </a:r>
            <a:endParaRPr lang="en-GB" b="1" dirty="0">
              <a:latin typeface="Gill San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05" y="2495570"/>
            <a:ext cx="5031166" cy="3379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146" y="934333"/>
            <a:ext cx="61507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4</a:t>
            </a:r>
            <a:r>
              <a:rPr lang="en-GB" sz="3200" b="1" dirty="0" smtClean="0">
                <a:solidFill>
                  <a:srgbClr val="000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. </a:t>
            </a:r>
            <a:r>
              <a:rPr lang="en-GB" sz="2800" b="1" dirty="0" smtClean="0">
                <a:solidFill>
                  <a:srgbClr val="000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Leading ‘left and right’</a:t>
            </a:r>
          </a:p>
          <a:p>
            <a:pPr>
              <a:spcBef>
                <a:spcPts val="0"/>
              </a:spcBef>
            </a:pPr>
            <a:endParaRPr lang="en-GB" sz="1200" b="1" dirty="0" smtClean="0">
              <a:solidFill>
                <a:srgbClr val="000068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000068"/>
                </a:solidFill>
                <a:latin typeface="Gill Sans" pitchFamily="34" charset="0"/>
              </a:rPr>
              <a:t>Leadership is influence and influence is leadership……even if either lasts only for a moment in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1" i="1" dirty="0" smtClean="0">
              <a:solidFill>
                <a:srgbClr val="002060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000068"/>
                </a:solidFill>
                <a:latin typeface="Gill Sans" pitchFamily="34" charset="0"/>
              </a:rPr>
              <a:t>Leadership is what is around you, not only what is above or below!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1" i="1" dirty="0" smtClean="0">
              <a:solidFill>
                <a:srgbClr val="000068"/>
              </a:solidFill>
              <a:latin typeface="Gill Sans" pitchFamily="34" charset="0"/>
            </a:endParaRPr>
          </a:p>
          <a:p>
            <a:endParaRPr lang="en-GB" b="1" i="1" dirty="0">
              <a:solidFill>
                <a:srgbClr val="000068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rgbClr val="000068"/>
                </a:solidFill>
                <a:latin typeface="Gill Sans" pitchFamily="34" charset="0"/>
              </a:rPr>
              <a:t>Make sure you are leading your teams ‘left and right’ not only ‘up and down’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i="1" dirty="0">
              <a:solidFill>
                <a:schemeClr val="tx2">
                  <a:lumMod val="60000"/>
                  <a:lumOff val="40000"/>
                </a:schemeClr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426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89" y="1883986"/>
            <a:ext cx="6252351" cy="41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9" y="103336"/>
            <a:ext cx="734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No.5</a:t>
            </a:r>
            <a:endParaRPr lang="en-GB" b="1" dirty="0">
              <a:latin typeface="Gill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6998" y="1236858"/>
            <a:ext cx="575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5. Persistently Passionate</a:t>
            </a:r>
          </a:p>
          <a:p>
            <a:pPr>
              <a:spcBef>
                <a:spcPts val="0"/>
              </a:spcBef>
            </a:pPr>
            <a:endParaRPr lang="en-GB" sz="1200" b="1" dirty="0" smtClean="0">
              <a:solidFill>
                <a:srgbClr val="000000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Work with intent and enjoyment; if you don’t enjoy what you do, or the responsibility you have, then why are you doing it?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1" i="1" dirty="0" smtClean="0">
              <a:solidFill>
                <a:schemeClr val="bg1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1" i="1" dirty="0">
              <a:solidFill>
                <a:schemeClr val="bg1"/>
              </a:solidFill>
              <a:latin typeface="Gill Sans" pitchFamily="34" charset="0"/>
            </a:endParaRPr>
          </a:p>
          <a:p>
            <a:endParaRPr lang="en-GB" b="1" i="1" dirty="0" smtClean="0">
              <a:solidFill>
                <a:schemeClr val="bg1"/>
              </a:solidFill>
              <a:latin typeface="Gill Sans" pitchFamily="34" charset="0"/>
            </a:endParaRPr>
          </a:p>
          <a:p>
            <a:endParaRPr lang="en-GB" b="1" i="1" dirty="0" smtClean="0">
              <a:solidFill>
                <a:schemeClr val="bg1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You can not be passionate about something you don’t care about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i="1" dirty="0">
              <a:solidFill>
                <a:schemeClr val="bg1"/>
              </a:solidFill>
              <a:latin typeface="Gill Sans" pitchFamily="34" charset="0"/>
            </a:endParaRPr>
          </a:p>
        </p:txBody>
      </p:sp>
      <p:pic>
        <p:nvPicPr>
          <p:cNvPr id="10" name="Picture 2" descr="C:\Users\Paul\Documents\Hewlett Packard Enterprise\Pictures to use\Austin Maestro Car.j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" y="2296068"/>
            <a:ext cx="3345541" cy="25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46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98" y="3683681"/>
            <a:ext cx="331216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9" y="103336"/>
            <a:ext cx="734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No.6</a:t>
            </a:r>
            <a:endParaRPr lang="en-GB" b="1" dirty="0">
              <a:latin typeface="Gill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348" y="1026100"/>
            <a:ext cx="6150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6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. Anticipation</a:t>
            </a:r>
          </a:p>
          <a:p>
            <a:pPr>
              <a:spcBef>
                <a:spcPts val="0"/>
              </a:spcBef>
            </a:pPr>
            <a:endParaRPr lang="en-GB" sz="1200" b="1" dirty="0" smtClean="0">
              <a:solidFill>
                <a:srgbClr val="000000"/>
              </a:solidFill>
              <a:latin typeface="Gill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  <a:latin typeface="Gill Sans" pitchFamily="34" charset="0"/>
              </a:rPr>
              <a:t>Observe, adapt and learn from good, bad and everything in between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i="1" dirty="0">
              <a:solidFill>
                <a:schemeClr val="bg2">
                  <a:lumMod val="10000"/>
                </a:schemeClr>
              </a:solidFill>
              <a:latin typeface="Gill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  <a:latin typeface="Gill Sans" pitchFamily="34" charset="0"/>
              </a:rPr>
              <a:t>Anticipate what could happen instead of what has happened – think about the next set of challenges, behaviours and likely reactions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GB" b="1" i="1" dirty="0">
              <a:solidFill>
                <a:schemeClr val="bg2">
                  <a:lumMod val="10000"/>
                </a:schemeClr>
              </a:solidFill>
              <a:latin typeface="Gill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  <a:latin typeface="Gill Sans" pitchFamily="34" charset="0"/>
              </a:rPr>
              <a:t>Be in control, rather than being controlled </a:t>
            </a:r>
            <a:endParaRPr lang="en-GB" b="1" i="1" dirty="0" smtClean="0">
              <a:solidFill>
                <a:schemeClr val="bg1"/>
              </a:solidFill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i="1" dirty="0">
              <a:solidFill>
                <a:schemeClr val="bg1"/>
              </a:solidFill>
              <a:latin typeface="Gill Sans" pitchFamily="34" charset="0"/>
            </a:endParaRPr>
          </a:p>
        </p:txBody>
      </p:sp>
      <p:pic>
        <p:nvPicPr>
          <p:cNvPr id="5123" name="Picture 3" descr="C:\Users\Paul\Documents\Hewlett Packard Enterprise\Pictures to use\British Rai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37"/>
          <a:stretch/>
        </p:blipFill>
        <p:spPr bwMode="auto">
          <a:xfrm>
            <a:off x="1158510" y="1108254"/>
            <a:ext cx="1554753" cy="115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\Documents\Hewlett Packard Enterprise\Pictures to use\Channel Tunnel Rail Link.j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0" y="4284449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Users\Paul\Documents\Hewlett Packard Enterprise\Pictures to use\Sizewell B.j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0" y="2413173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048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/>
          </p:cNvSpPr>
          <p:nvPr/>
        </p:nvSpPr>
        <p:spPr bwMode="auto">
          <a:xfrm>
            <a:off x="346924" y="1535114"/>
            <a:ext cx="14507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3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3" y="6213134"/>
            <a:ext cx="5191869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9" y="103338"/>
            <a:ext cx="8929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No.7</a:t>
            </a:r>
            <a:endParaRPr lang="en-GB" b="1" dirty="0">
              <a:latin typeface="Gill Sans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625">
            <a:off x="45505" y="1386635"/>
            <a:ext cx="3374012" cy="394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10680" r="16804" b="20877"/>
          <a:stretch/>
        </p:blipFill>
        <p:spPr bwMode="auto">
          <a:xfrm>
            <a:off x="3323710" y="1562542"/>
            <a:ext cx="6460370" cy="4405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3710" y="950655"/>
            <a:ext cx="6460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7. Passing the Ball</a:t>
            </a:r>
          </a:p>
          <a:p>
            <a:pPr>
              <a:spcBef>
                <a:spcPts val="0"/>
              </a:spcBef>
            </a:pPr>
            <a:endParaRPr lang="en-GB" sz="1200" b="1" dirty="0" smtClean="0">
              <a:solidFill>
                <a:srgbClr val="000000"/>
              </a:solidFill>
              <a:latin typeface="Gill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There will be situations in the project when you are not the right person to lead  – that is not an admission of failed leadership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i="1" dirty="0">
              <a:solidFill>
                <a:schemeClr val="bg2">
                  <a:lumMod val="10000"/>
                </a:schemeClr>
              </a:solidFill>
              <a:latin typeface="Gill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When you delegate, you are taking responsibility – not giving it away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Telling your team you depend on them and meaning it, is the best way for your team to know you are dependable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i="1" dirty="0">
              <a:solidFill>
                <a:schemeClr val="bg1"/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264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"/>
          <p:cNvSpPr/>
          <p:nvPr/>
        </p:nvSpPr>
        <p:spPr>
          <a:xfrm rot="937123">
            <a:off x="3017713" y="1302008"/>
            <a:ext cx="4093599" cy="3018665"/>
          </a:xfrm>
          <a:prstGeom prst="swooshArrow">
            <a:avLst>
              <a:gd name="adj1" fmla="val 30329"/>
              <a:gd name="adj2" fmla="val 3137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0" y="1721312"/>
            <a:ext cx="2872733" cy="325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Rectangle 3"/>
          <p:cNvSpPr>
            <a:spLocks/>
          </p:cNvSpPr>
          <p:nvPr/>
        </p:nvSpPr>
        <p:spPr bwMode="auto">
          <a:xfrm>
            <a:off x="3509208" y="1535114"/>
            <a:ext cx="13769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Expected in Q2 – FY10/11</a:t>
            </a:r>
          </a:p>
        </p:txBody>
      </p:sp>
      <p:sp>
        <p:nvSpPr>
          <p:cNvPr id="8203" name="Rectangle 4"/>
          <p:cNvSpPr>
            <a:spLocks/>
          </p:cNvSpPr>
          <p:nvPr/>
        </p:nvSpPr>
        <p:spPr bwMode="auto">
          <a:xfrm>
            <a:off x="6587020" y="1541464"/>
            <a:ext cx="11092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Information &amp; Action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840" y="314356"/>
            <a:ext cx="806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Gill Sans" pitchFamily="34" charset="0"/>
              </a:rPr>
              <a:t>‘Seven leadership lessons – a personal journey’</a:t>
            </a:r>
            <a:endParaRPr lang="en-GB" b="1" i="1" dirty="0">
              <a:latin typeface="Gill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2679" y="1255272"/>
            <a:ext cx="5683663" cy="7121475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Gill Sans" pitchFamily="34" charset="0"/>
              </a:rPr>
              <a:t>Earn the right to lead</a:t>
            </a:r>
          </a:p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b="1" dirty="0" smtClean="0">
                <a:latin typeface="Gill Sans" pitchFamily="34" charset="0"/>
              </a:rPr>
              <a:t>Be Authentic </a:t>
            </a:r>
          </a:p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b="1" dirty="0" smtClean="0">
                <a:latin typeface="Gill Sans" pitchFamily="34" charset="0"/>
              </a:rPr>
              <a:t>Vision and Vista</a:t>
            </a:r>
          </a:p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Gill Sans" pitchFamily="34" charset="0"/>
              </a:rPr>
              <a:t>Leading ‘left and right’</a:t>
            </a:r>
          </a:p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 smtClean="0">
                <a:latin typeface="Gill Sans" pitchFamily="34" charset="0"/>
              </a:rPr>
              <a:t>Persistently </a:t>
            </a:r>
            <a:r>
              <a:rPr lang="en-GB" b="1" dirty="0">
                <a:latin typeface="Gill Sans" pitchFamily="34" charset="0"/>
              </a:rPr>
              <a:t>P</a:t>
            </a:r>
            <a:r>
              <a:rPr lang="en-GB" b="1" dirty="0" smtClean="0">
                <a:latin typeface="Gill Sans" pitchFamily="34" charset="0"/>
              </a:rPr>
              <a:t>assionate</a:t>
            </a:r>
            <a:endParaRPr lang="en-GB" b="1" dirty="0">
              <a:latin typeface="Gill Sans" pitchFamily="34" charset="0"/>
            </a:endParaRPr>
          </a:p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 smtClean="0">
                <a:latin typeface="Gill Sans" pitchFamily="34" charset="0"/>
              </a:rPr>
              <a:t>Anticipation</a:t>
            </a:r>
            <a:endParaRPr lang="en-GB" i="1" dirty="0" smtClean="0">
              <a:latin typeface="Gill Sans" pitchFamily="34" charset="0"/>
            </a:endParaRPr>
          </a:p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b="1" dirty="0" smtClean="0">
                <a:latin typeface="Gill Sans" pitchFamily="34" charset="0"/>
              </a:rPr>
              <a:t>Passing the Ball</a:t>
            </a:r>
            <a:endParaRPr lang="en-GB" b="1" dirty="0">
              <a:latin typeface="Gill Sans" pitchFamily="34" charset="0"/>
            </a:endParaRPr>
          </a:p>
          <a:p>
            <a:pPr marL="1664025" lvl="2" indent="-457200" defTabSz="601715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i="1" dirty="0" smtClean="0">
              <a:latin typeface="Gill Sans" pitchFamily="34" charset="0"/>
            </a:endParaRPr>
          </a:p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GB" b="1" dirty="0" smtClean="0">
              <a:latin typeface="Gill Sans" pitchFamily="34" charset="0"/>
            </a:endParaRPr>
          </a:p>
          <a:p>
            <a:pPr marL="1664025" lvl="2" indent="-457200" defTabSz="6017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Gill Sans" pitchFamily="34" charset="0"/>
            </a:endParaRPr>
          </a:p>
          <a:p>
            <a:pPr marL="285750" indent="-285750" defTabSz="60171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latin typeface="Gill San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80" y="964702"/>
            <a:ext cx="4783015" cy="50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70" y="1598513"/>
            <a:ext cx="3227296" cy="377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393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99" y="1281491"/>
            <a:ext cx="6597560" cy="658151"/>
          </a:xfrm>
          <a:prstGeom prst="rect">
            <a:avLst/>
          </a:prstGeom>
          <a:noFill/>
        </p:spPr>
        <p:txBody>
          <a:bodyPr wrap="square" lIns="103147" tIns="51573" rIns="103147" bIns="51573" rtlCol="0">
            <a:spAutoFit/>
          </a:bodyPr>
          <a:lstStyle/>
          <a:p>
            <a:r>
              <a:rPr lang="en-GB" sz="3600" dirty="0" smtClean="0">
                <a:solidFill>
                  <a:srgbClr val="58595B">
                    <a:lumMod val="85000"/>
                    <a:lumOff val="15000"/>
                  </a:srgbClr>
                </a:solidFill>
                <a:latin typeface="Gill Sans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278" y="2431253"/>
            <a:ext cx="6667952" cy="2381700"/>
          </a:xfrm>
          <a:prstGeom prst="rect">
            <a:avLst/>
          </a:prstGeom>
          <a:noFill/>
        </p:spPr>
        <p:txBody>
          <a:bodyPr wrap="square" lIns="103147" tIns="51573" rIns="103147" bIns="51573" rtlCol="0">
            <a:spAutoFit/>
          </a:bodyPr>
          <a:lstStyle/>
          <a:p>
            <a:r>
              <a:rPr lang="sv-SE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Tack </a:t>
            </a:r>
            <a:r>
              <a:rPr lang="sv-S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för att du lyssnar</a:t>
            </a:r>
            <a:endParaRPr lang="en-GB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" pitchFamily="34" charset="0"/>
            </a:endParaRPr>
          </a:p>
          <a:p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Gill Sans" pitchFamily="34" charset="0"/>
            </a:endParaRPr>
          </a:p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itchFamily="34" charset="0"/>
              </a:rPr>
              <a:t>Paul Hodgkins Project Consultancy</a:t>
            </a:r>
          </a:p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itchFamily="34" charset="0"/>
              </a:rPr>
              <a:t>www.paulhodgkins.com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Gill Sans" pitchFamily="34" charset="0"/>
            </a:endParaRPr>
          </a:p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itchFamily="34" charset="0"/>
              </a:rPr>
              <a:t>Email: paul.hodgkins3@btinternet.com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278" y="1149281"/>
            <a:ext cx="8458936" cy="1089038"/>
          </a:xfrm>
          <a:prstGeom prst="rect">
            <a:avLst/>
          </a:prstGeom>
          <a:noFill/>
        </p:spPr>
        <p:txBody>
          <a:bodyPr wrap="square" lIns="103147" tIns="51573" rIns="103147" bIns="51573" rtlCol="0">
            <a:spAutoFit/>
          </a:bodyPr>
          <a:lstStyle/>
          <a:p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itchFamily="34" charset="0"/>
              </a:rPr>
              <a:t>The Power of Project Leadership</a:t>
            </a:r>
          </a:p>
          <a:p>
            <a:r>
              <a:rPr lang="en-GB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itchFamily="34" charset="0"/>
              </a:rPr>
              <a:t>Seven leadership lessons – a personal journey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8" y="4749874"/>
            <a:ext cx="665542" cy="6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8596" y="4810684"/>
            <a:ext cx="5657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https://uk.linkedin.com/in/paulhodgkins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222" y="5420008"/>
            <a:ext cx="3532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Tel: +44 (0)7730 350422</a:t>
            </a:r>
          </a:p>
        </p:txBody>
      </p:sp>
    </p:spTree>
    <p:extLst>
      <p:ext uri="{BB962C8B-B14F-4D97-AF65-F5344CB8AC3E}">
        <p14:creationId xmlns:p14="http://schemas.microsoft.com/office/powerpoint/2010/main" val="33383030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94" y="843519"/>
            <a:ext cx="2012223" cy="20122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8202" name="Rectangle 3"/>
          <p:cNvSpPr>
            <a:spLocks/>
          </p:cNvSpPr>
          <p:nvPr/>
        </p:nvSpPr>
        <p:spPr bwMode="auto">
          <a:xfrm>
            <a:off x="3509208" y="1535114"/>
            <a:ext cx="13769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Expected in Q2 – FY10/11</a:t>
            </a:r>
          </a:p>
        </p:txBody>
      </p:sp>
      <p:sp>
        <p:nvSpPr>
          <p:cNvPr id="8203" name="Rectangle 4"/>
          <p:cNvSpPr>
            <a:spLocks/>
          </p:cNvSpPr>
          <p:nvPr/>
        </p:nvSpPr>
        <p:spPr bwMode="auto">
          <a:xfrm>
            <a:off x="6587020" y="1541464"/>
            <a:ext cx="11092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Information &amp; Action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300" y="274640"/>
            <a:ext cx="778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Leadership – some questions to think about</a:t>
            </a:r>
            <a:endParaRPr lang="en-GB" b="1" dirty="0">
              <a:latin typeface="Gill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47" y="1153014"/>
            <a:ext cx="734834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Gill Sans" pitchFamily="34" charset="0"/>
              </a:rPr>
              <a:t>Who do we think of as being a great leader?</a:t>
            </a:r>
            <a:endParaRPr lang="en-GB" sz="2800" b="1" dirty="0"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 smtClean="0">
              <a:latin typeface="Gill Sans" pitchFamily="34" charset="0"/>
            </a:endParaRPr>
          </a:p>
          <a:p>
            <a:endParaRPr lang="en-GB" sz="2800" b="1" dirty="0" smtClean="0">
              <a:latin typeface="Gill Sans" pitchFamily="34" charset="0"/>
            </a:endParaRPr>
          </a:p>
          <a:p>
            <a:pPr marL="2269230" lvl="3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Gill Sans" pitchFamily="34" charset="0"/>
              </a:rPr>
              <a:t>What qualities do we believe great leaders demonstrate?</a:t>
            </a:r>
          </a:p>
          <a:p>
            <a:endParaRPr lang="en-GB" sz="2800" b="1" dirty="0" smtClean="0">
              <a:latin typeface="Gill Sans" pitchFamily="34" charset="0"/>
            </a:endParaRPr>
          </a:p>
          <a:p>
            <a:endParaRPr lang="en-GB" sz="2800" b="1" dirty="0" smtClean="0"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Gill Sans" pitchFamily="34" charset="0"/>
              </a:rPr>
              <a:t>Are leaders born or are leaders made?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 smtClean="0">
              <a:latin typeface="Gill Sans" pitchFamily="34" charset="0"/>
            </a:endParaRPr>
          </a:p>
          <a:p>
            <a:pPr marL="2874434" lvl="4" indent="-457200">
              <a:buFont typeface="Wingdings" panose="05000000000000000000" pitchFamily="2" charset="2"/>
              <a:buChar char="§"/>
            </a:pPr>
            <a:endParaRPr lang="en-GB" sz="2800" b="1" dirty="0" smtClean="0">
              <a:latin typeface="Gill Sans" pitchFamily="34" charset="0"/>
            </a:endParaRPr>
          </a:p>
          <a:p>
            <a:endParaRPr lang="en-GB" sz="2800" b="1" dirty="0" smtClean="0">
              <a:latin typeface="Gill Sans" pitchFamily="34" charset="0"/>
            </a:endParaRPr>
          </a:p>
          <a:p>
            <a:endParaRPr lang="en-GB" sz="2800" b="1" dirty="0" smtClean="0"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1" dirty="0">
              <a:latin typeface="Gill Sans" pitchFamily="34" charset="0"/>
            </a:endParaRPr>
          </a:p>
          <a:p>
            <a:pPr marL="2874434" lvl="4" indent="-457200">
              <a:buFont typeface="Wingdings" panose="05000000000000000000" pitchFamily="2" charset="2"/>
              <a:buChar char="§"/>
            </a:pPr>
            <a:endParaRPr lang="en-GB" sz="2800" b="1" dirty="0" smtClean="0">
              <a:latin typeface="Gill Sans" pitchFamily="34" charset="0"/>
            </a:endParaRPr>
          </a:p>
          <a:p>
            <a:endParaRPr lang="en-GB" sz="3200" dirty="0">
              <a:latin typeface="Gill Sans" pitchFamily="34" charset="0"/>
            </a:endParaRPr>
          </a:p>
          <a:p>
            <a:endParaRPr lang="en-GB" sz="3200" dirty="0">
              <a:latin typeface="Gill Sans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98" y="3875155"/>
            <a:ext cx="2080748" cy="1878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7" y="2511082"/>
            <a:ext cx="2282380" cy="151882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091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3498606"/>
            <a:ext cx="1777185" cy="2714528"/>
          </a:xfrm>
          <a:prstGeom prst="rect">
            <a:avLst/>
          </a:prstGeom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99" y="59020"/>
            <a:ext cx="1924050" cy="204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03" y="37304"/>
            <a:ext cx="2143125" cy="17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2" y="1927031"/>
            <a:ext cx="1976120" cy="22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2" y="3821513"/>
            <a:ext cx="2466975" cy="23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71" y="2896785"/>
            <a:ext cx="28479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20" y="2900843"/>
            <a:ext cx="2466975" cy="2333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552" y="178675"/>
            <a:ext cx="632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Gill Sans" pitchFamily="34" charset="0"/>
              </a:rPr>
              <a:t>The Power of Project Leadership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Gill San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/>
          <a:stretch/>
        </p:blipFill>
        <p:spPr bwMode="auto">
          <a:xfrm>
            <a:off x="5960074" y="1335069"/>
            <a:ext cx="2165183" cy="216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56" y="1007398"/>
            <a:ext cx="2650252" cy="219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57" y="1493326"/>
            <a:ext cx="2462899" cy="232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93" y="1468838"/>
            <a:ext cx="2077807" cy="2864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83" y="4196705"/>
            <a:ext cx="2014171" cy="225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02" y="4832206"/>
            <a:ext cx="2212524" cy="206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65" y="4665573"/>
            <a:ext cx="1926428" cy="212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ge result for dalia grybauskait&amp;edot; black and 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69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8202" name="Rectangle 3"/>
          <p:cNvSpPr>
            <a:spLocks/>
          </p:cNvSpPr>
          <p:nvPr/>
        </p:nvSpPr>
        <p:spPr bwMode="auto">
          <a:xfrm>
            <a:off x="3509208" y="1535114"/>
            <a:ext cx="13769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Expected in Q2 – FY10/11</a:t>
            </a:r>
          </a:p>
        </p:txBody>
      </p:sp>
      <p:sp>
        <p:nvSpPr>
          <p:cNvPr id="8203" name="Rectangle 4"/>
          <p:cNvSpPr>
            <a:spLocks/>
          </p:cNvSpPr>
          <p:nvPr/>
        </p:nvSpPr>
        <p:spPr bwMode="auto">
          <a:xfrm>
            <a:off x="6587020" y="1541464"/>
            <a:ext cx="11092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Information &amp; Action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" y="3618547"/>
            <a:ext cx="9765638" cy="1027499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marL="1664025" lvl="2" indent="-457200" defTabSz="6017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Gill Sans" pitchFamily="34" charset="0"/>
            </a:endParaRPr>
          </a:p>
          <a:p>
            <a:pPr marL="285750" indent="-285750" defTabSz="60171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latin typeface="Gill San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40" y="314356"/>
            <a:ext cx="632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Presentation Topics</a:t>
            </a:r>
            <a:endParaRPr lang="en-GB" b="1" dirty="0">
              <a:latin typeface="Gill Sans" pitchFamily="34" charset="0"/>
            </a:endParaRPr>
          </a:p>
        </p:txBody>
      </p:sp>
      <p:pic>
        <p:nvPicPr>
          <p:cNvPr id="1026" name="Picture 2" descr="C:\Users\Paul\Documents\Paul Photo 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6" y="1708580"/>
            <a:ext cx="2918499" cy="3580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47840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8202" name="Rectangle 3"/>
          <p:cNvSpPr>
            <a:spLocks/>
          </p:cNvSpPr>
          <p:nvPr/>
        </p:nvSpPr>
        <p:spPr bwMode="auto">
          <a:xfrm>
            <a:off x="3509208" y="1535114"/>
            <a:ext cx="13769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Expected in Q2 – FY10/11</a:t>
            </a:r>
          </a:p>
        </p:txBody>
      </p:sp>
      <p:sp>
        <p:nvSpPr>
          <p:cNvPr id="8203" name="Rectangle 4"/>
          <p:cNvSpPr>
            <a:spLocks/>
          </p:cNvSpPr>
          <p:nvPr/>
        </p:nvSpPr>
        <p:spPr bwMode="auto">
          <a:xfrm>
            <a:off x="6587020" y="1541464"/>
            <a:ext cx="11092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Information &amp; Action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" y="3618547"/>
            <a:ext cx="9765638" cy="1027499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marL="1664025" lvl="2" indent="-457200" defTabSz="6017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Gill Sans" pitchFamily="34" charset="0"/>
            </a:endParaRPr>
          </a:p>
          <a:p>
            <a:pPr marL="285750" indent="-285750" defTabSz="60171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latin typeface="Gill San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40" y="314356"/>
            <a:ext cx="632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Presentation Topics</a:t>
            </a:r>
            <a:endParaRPr lang="en-GB" b="1" dirty="0">
              <a:latin typeface="Gill San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105">
            <a:off x="6605408" y="1793968"/>
            <a:ext cx="2826213" cy="3498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Paul\Documents\Paul Photo 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6" y="1708580"/>
            <a:ext cx="2918499" cy="3580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351545" y="2910609"/>
            <a:ext cx="361196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    </a:t>
            </a:r>
            <a:r>
              <a:rPr lang="en-GB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33 years</a:t>
            </a:r>
            <a:endParaRPr lang="en-GB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itchFamily="34" charset="0"/>
            </a:endParaRPr>
          </a:p>
        </p:txBody>
      </p:sp>
      <p:sp>
        <p:nvSpPr>
          <p:cNvPr id="14" name="Shape 13"/>
          <p:cNvSpPr/>
          <p:nvPr/>
        </p:nvSpPr>
        <p:spPr>
          <a:xfrm rot="937123">
            <a:off x="3456036" y="1331796"/>
            <a:ext cx="3523875" cy="2334695"/>
          </a:xfrm>
          <a:prstGeom prst="swooshArrow">
            <a:avLst>
              <a:gd name="adj1" fmla="val 30329"/>
              <a:gd name="adj2" fmla="val 3137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716190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/>
          </p:cNvSpPr>
          <p:nvPr/>
        </p:nvSpPr>
        <p:spPr bwMode="auto">
          <a:xfrm>
            <a:off x="346923" y="1535114"/>
            <a:ext cx="1346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Achieved in Q – FY 10/11</a:t>
            </a:r>
          </a:p>
        </p:txBody>
      </p:sp>
      <p:sp>
        <p:nvSpPr>
          <p:cNvPr id="8202" name="Rectangle 3"/>
          <p:cNvSpPr>
            <a:spLocks/>
          </p:cNvSpPr>
          <p:nvPr/>
        </p:nvSpPr>
        <p:spPr bwMode="auto">
          <a:xfrm>
            <a:off x="3509208" y="1535114"/>
            <a:ext cx="13769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Expected in Q2 – FY10/11</a:t>
            </a:r>
          </a:p>
        </p:txBody>
      </p:sp>
      <p:sp>
        <p:nvSpPr>
          <p:cNvPr id="8203" name="Rectangle 4"/>
          <p:cNvSpPr>
            <a:spLocks/>
          </p:cNvSpPr>
          <p:nvPr/>
        </p:nvSpPr>
        <p:spPr bwMode="auto">
          <a:xfrm>
            <a:off x="6587020" y="1541464"/>
            <a:ext cx="11092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Information &amp; Action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" y="3618547"/>
            <a:ext cx="9765638" cy="1027499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marL="1664025" lvl="2" indent="-457200" defTabSz="6017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Gill Sans" pitchFamily="34" charset="0"/>
            </a:endParaRPr>
          </a:p>
          <a:p>
            <a:pPr marL="285750" indent="-285750" defTabSz="60171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latin typeface="Gill San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8" y="88445"/>
            <a:ext cx="734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No.1</a:t>
            </a:r>
            <a:endParaRPr lang="en-GB" b="1" dirty="0">
              <a:latin typeface="Gill Sans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29" y="1913233"/>
            <a:ext cx="5433747" cy="30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aul\Documents\Hewlett Packard Enterprise\Pictures to use\Reliance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8" y="81829"/>
            <a:ext cx="1594677" cy="688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ocuments\Hewlett Packard Enterprise\Pictures to use\Computer Training Schem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/>
          <a:stretch/>
        </p:blipFill>
        <p:spPr bwMode="auto">
          <a:xfrm rot="21164908">
            <a:off x="465734" y="1850498"/>
            <a:ext cx="2853124" cy="3536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 rot="21126697">
            <a:off x="1845772" y="2525464"/>
            <a:ext cx="1673297" cy="28428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849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1" y="1026942"/>
            <a:ext cx="8700107" cy="4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892" y="964465"/>
            <a:ext cx="8287160" cy="6321256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marL="1058823" lvl="1" indent="-457200" defTabSz="601715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  <a:latin typeface="Gill Sans" pitchFamily="34" charset="0"/>
              </a:rPr>
              <a:t>Earn the right to lead</a:t>
            </a:r>
          </a:p>
          <a:p>
            <a:pPr marL="1549725" lvl="2" indent="-342900" defTabSz="601715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Leadership is not a position or title; it</a:t>
            </a:r>
            <a:r>
              <a:rPr lang="en-GB" b="1" i="1" dirty="0">
                <a:solidFill>
                  <a:schemeClr val="bg1"/>
                </a:solidFill>
                <a:latin typeface="Gill Sans" pitchFamily="34" charset="0"/>
              </a:rPr>
              <a:t> </a:t>
            </a: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is action and example</a:t>
            </a:r>
          </a:p>
          <a:p>
            <a:pPr marL="1549725" lvl="2" indent="-342900" defTabSz="601715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Do what you say you will do, when you said you would do it and the way you said you would do it – your behaviour must be in line with your words!</a:t>
            </a:r>
          </a:p>
          <a:p>
            <a:pPr marL="1549725" lvl="2" indent="-342900" defTabSz="601715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Build trust 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a</a:t>
            </a:r>
            <a:r>
              <a:rPr lang="en-GB" b="1" i="1" dirty="0" smtClean="0">
                <a:solidFill>
                  <a:schemeClr val="tx1">
                    <a:lumMod val="50000"/>
                  </a:schemeClr>
                </a:solidFill>
                <a:latin typeface="Gill Sans" pitchFamily="34" charset="0"/>
              </a:rPr>
              <a:t>nd</a:t>
            </a: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 mutual respect</a:t>
            </a:r>
          </a:p>
          <a:p>
            <a:pPr marL="1549725" lvl="2" indent="-342900" defTabSz="601715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Empower 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yo</a:t>
            </a:r>
            <a:r>
              <a:rPr lang="en-GB" b="1" i="1" dirty="0" smtClean="0">
                <a:solidFill>
                  <a:srgbClr val="000000"/>
                </a:solidFill>
                <a:latin typeface="Gill Sans" pitchFamily="34" charset="0"/>
              </a:rPr>
              <a:t>ur</a:t>
            </a:r>
            <a:r>
              <a:rPr lang="en-GB" b="1" i="1" dirty="0" smtClean="0">
                <a:solidFill>
                  <a:schemeClr val="bg1"/>
                </a:solidFill>
                <a:latin typeface="Gill Sans" pitchFamily="34" charset="0"/>
              </a:rPr>
              <a:t> project teams so that they can empower themselves</a:t>
            </a:r>
          </a:p>
          <a:p>
            <a:pPr marL="1664025" lvl="2" indent="-457200" defTabSz="6017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Gill Sans" pitchFamily="34" charset="0"/>
            </a:endParaRPr>
          </a:p>
          <a:p>
            <a:pPr marL="285750" indent="-285750" defTabSz="60171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latin typeface="Gill San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40" y="314356"/>
            <a:ext cx="806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Gill Sans" pitchFamily="34" charset="0"/>
              </a:rPr>
              <a:t>‘Seven leadership lessons – a personal journey’</a:t>
            </a:r>
            <a:endParaRPr lang="en-GB" b="1" i="1" dirty="0">
              <a:latin typeface="Gill Sans" pitchFamily="34" charset="0"/>
            </a:endParaRPr>
          </a:p>
        </p:txBody>
      </p:sp>
      <p:sp>
        <p:nvSpPr>
          <p:cNvPr id="3" name="AutoShape 9" descr="Image result for 19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4347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6" y="1065043"/>
            <a:ext cx="8902689" cy="46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" y="3618547"/>
            <a:ext cx="9765638" cy="1027499"/>
          </a:xfrm>
          <a:prstGeom prst="rect">
            <a:avLst/>
          </a:prstGeom>
          <a:noFill/>
        </p:spPr>
        <p:txBody>
          <a:bodyPr wrap="square" lIns="103163" tIns="51581" rIns="103163" bIns="51581" rtlCol="0" anchor="ctr">
            <a:spAutoFit/>
          </a:bodyPr>
          <a:lstStyle/>
          <a:p>
            <a:pPr marL="1664025" lvl="2" indent="-457200" defTabSz="6017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Gill Sans" pitchFamily="34" charset="0"/>
            </a:endParaRPr>
          </a:p>
          <a:p>
            <a:pPr marL="285750" indent="-285750" defTabSz="601715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GB" sz="1600" dirty="0">
              <a:latin typeface="Gill San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8" y="88445"/>
            <a:ext cx="734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No.1</a:t>
            </a:r>
            <a:endParaRPr lang="en-GB" b="1" dirty="0">
              <a:latin typeface="Gill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633" y="1616271"/>
            <a:ext cx="7462719" cy="28007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000000"/>
                </a:solidFill>
                <a:latin typeface="Gill Sans" pitchFamily="34" charset="0"/>
              </a:rPr>
              <a:t>“Leadership cannot be given, it must be earned.   It cannot be taken away, but it can be lost”</a:t>
            </a:r>
            <a:endParaRPr lang="en-GB" sz="4400" b="1" i="1" dirty="0">
              <a:solidFill>
                <a:srgbClr val="000000"/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409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09" y="934333"/>
            <a:ext cx="3679678" cy="2313242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 extrusionH="76200">
            <a:extrusionClr>
              <a:schemeClr val="accent2">
                <a:lumMod val="7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3"/>
          <p:cNvSpPr>
            <a:spLocks/>
          </p:cNvSpPr>
          <p:nvPr/>
        </p:nvSpPr>
        <p:spPr bwMode="auto">
          <a:xfrm>
            <a:off x="3509208" y="1535114"/>
            <a:ext cx="13769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535610">
              <a:lnSpc>
                <a:spcPct val="120000"/>
              </a:lnSpc>
            </a:pPr>
            <a:r>
              <a:rPr lang="en-US" sz="1000" dirty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Expected in Q2 </a:t>
            </a:r>
            <a:r>
              <a:rPr lang="en-US" sz="1000" dirty="0" smtClean="0">
                <a:solidFill>
                  <a:srgbClr val="FFFFFF"/>
                </a:solidFill>
                <a:latin typeface="Gill Sans" charset="0"/>
                <a:ea typeface="ＭＳ Ｐゴシック" charset="-128"/>
                <a:sym typeface="Gill Sans Std" charset="0"/>
              </a:rPr>
              <a:t>– FY10/11</a:t>
            </a:r>
            <a:endParaRPr lang="en-US" sz="1000" dirty="0">
              <a:solidFill>
                <a:srgbClr val="FFFFFF"/>
              </a:solidFill>
              <a:latin typeface="Gill Sans" charset="0"/>
              <a:ea typeface="ＭＳ Ｐゴシック" charset="-128"/>
              <a:sym typeface="Gill Sans Std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0362" y="274640"/>
            <a:ext cx="8915529" cy="458608"/>
          </a:xfrm>
          <a:prstGeom prst="rect">
            <a:avLst/>
          </a:prstGeom>
        </p:spPr>
        <p:txBody>
          <a:bodyPr lIns="45358" tIns="22677" rIns="45358" bIns="22677"/>
          <a:lstStyle/>
          <a:p>
            <a:pPr defTabSz="601715" eaLnBrk="0" hangingPunct="0">
              <a:defRPr/>
            </a:pPr>
            <a:endParaRPr lang="en-US" dirty="0">
              <a:solidFill>
                <a:srgbClr val="58595B"/>
              </a:solidFill>
              <a:latin typeface="Gill Sans" pitchFamily="34" charset="0"/>
              <a:cs typeface="ＭＳ Ｐゴシック" pitchFamily="-11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572" y="6213134"/>
            <a:ext cx="5191868" cy="4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39" y="103336"/>
            <a:ext cx="734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 pitchFamily="34" charset="0"/>
              </a:rPr>
              <a:t>Seven leadership lessons – a personal journey</a:t>
            </a:r>
          </a:p>
          <a:p>
            <a:r>
              <a:rPr lang="en-GB" b="1" dirty="0" smtClean="0">
                <a:latin typeface="Gill Sans" pitchFamily="34" charset="0"/>
              </a:rPr>
              <a:t>Lesson No.2</a:t>
            </a:r>
            <a:endParaRPr lang="en-GB" b="1" dirty="0">
              <a:latin typeface="Gill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782" y="1348542"/>
            <a:ext cx="63967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2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.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itchFamily="34" charset="0"/>
              </a:rPr>
              <a:t>Be Authentic</a:t>
            </a:r>
          </a:p>
          <a:p>
            <a:pPr>
              <a:spcBef>
                <a:spcPts val="0"/>
              </a:spcBef>
            </a:pPr>
            <a:endParaRPr lang="en-GB" sz="1200" b="1" dirty="0" smtClean="0"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latin typeface="Gill Sans" pitchFamily="34" charset="0"/>
              </a:rPr>
              <a:t>When what you think, feel, say and do are in harmony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1" i="1" dirty="0" smtClean="0"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latin typeface="Gill Sans" pitchFamily="34" charset="0"/>
              </a:rPr>
              <a:t>Be yourself, be true to your values, know your purpose and the project’s purpose – ask why, not what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1" i="1" dirty="0">
              <a:latin typeface="Gill Sans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b="1" i="1" dirty="0" smtClean="0">
                <a:latin typeface="Gill Sans" pitchFamily="34" charset="0"/>
              </a:rPr>
              <a:t>If you try to be someone you are not, you may find you end up being dressed for the wrong occasion</a:t>
            </a:r>
            <a:endParaRPr lang="en-GB" b="1" dirty="0">
              <a:latin typeface="Gill Sans" pitchFamily="34" charset="0"/>
            </a:endParaRPr>
          </a:p>
        </p:txBody>
      </p:sp>
      <p:pic>
        <p:nvPicPr>
          <p:cNvPr id="4098" name="Picture 2" descr="C:\Users\Paul\Documents\Hewlett Packard Enterprise\Pictures to use\SLX 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5" y="4194629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ul\Documents\Hewlett Packard Enterprise\Pictures to use\Fire Alarm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40031" r="9858"/>
          <a:stretch/>
        </p:blipFill>
        <p:spPr bwMode="auto">
          <a:xfrm>
            <a:off x="372414" y="1156143"/>
            <a:ext cx="1519882" cy="1176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Paul\Documents\Hewlett Packard Enterprise\Pictures to use\Digilink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14" y="2332844"/>
            <a:ext cx="1962150" cy="189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ul\Documents\Hewlett Packard Enterprise\Pictures to use\SL-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9" b="32682"/>
          <a:stretch/>
        </p:blipFill>
        <p:spPr bwMode="auto">
          <a:xfrm>
            <a:off x="2256523" y="4410486"/>
            <a:ext cx="1201437" cy="13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26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Title">
  <a:themeElements>
    <a:clrScheme name="BBC PM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ontent">
  <a:themeElements>
    <a:clrScheme name="BBC PMO 2">
      <a:dk1>
        <a:srgbClr val="58595B"/>
      </a:dk1>
      <a:lt1>
        <a:sysClr val="window" lastClr="FFFFFF"/>
      </a:lt1>
      <a:dk2>
        <a:srgbClr val="1E436D"/>
      </a:dk2>
      <a:lt2>
        <a:srgbClr val="D1D3D4"/>
      </a:lt2>
      <a:accent1>
        <a:srgbClr val="1BACC9"/>
      </a:accent1>
      <a:accent2>
        <a:srgbClr val="7AB939"/>
      </a:accent2>
      <a:accent3>
        <a:srgbClr val="D6DA3A"/>
      </a:accent3>
      <a:accent4>
        <a:srgbClr val="FFA41C"/>
      </a:accent4>
      <a:accent5>
        <a:srgbClr val="FF6325"/>
      </a:accent5>
      <a:accent6>
        <a:srgbClr val="EC362D"/>
      </a:accent6>
      <a:hlink>
        <a:srgbClr val="1BACC9"/>
      </a:hlink>
      <a:folHlink>
        <a:srgbClr val="1E43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>
            <a:latin typeface="Gill Sans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>
            <a:latin typeface="Gill Sans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HP_PPT_Standard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Progress_x0020_of_x0020_Document xmlns="14973137-5485-4185-b712-91c4f8bb6767">In Progress</Progress_x0020_of_x0020_Docu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227FAC1E29C45AF7377A3AC54ED49" ma:contentTypeVersion="1" ma:contentTypeDescription="Create a new document." ma:contentTypeScope="" ma:versionID="619081701a487db07cc5ebef9fdac3d2">
  <xsd:schema xmlns:xsd="http://www.w3.org/2001/XMLSchema" xmlns:p="http://schemas.microsoft.com/office/2006/metadata/properties" xmlns:ns2="14973137-5485-4185-b712-91c4f8bb6767" targetNamespace="http://schemas.microsoft.com/office/2006/metadata/properties" ma:root="true" ma:fieldsID="20dc1d571cd4504fdb2f90756651e044" ns2:_="">
    <xsd:import namespace="14973137-5485-4185-b712-91c4f8bb6767"/>
    <xsd:element name="properties">
      <xsd:complexType>
        <xsd:sequence>
          <xsd:element name="documentManagement">
            <xsd:complexType>
              <xsd:all>
                <xsd:element ref="ns2:Progress_x0020_of_x0020_Docum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4973137-5485-4185-b712-91c4f8bb6767" elementFormDefault="qualified">
    <xsd:import namespace="http://schemas.microsoft.com/office/2006/documentManagement/types"/>
    <xsd:element name="Progress_x0020_of_x0020_Document" ma:index="8" nillable="true" ma:displayName="Progress of Document" ma:default="In Progress" ma:format="RadioButtons" ma:internalName="Progress_x0020_of_x0020_Document">
      <xsd:simpleType>
        <xsd:union memberTypes="dms:Text">
          <xsd:simpleType>
            <xsd:restriction base="dms:Choice">
              <xsd:enumeration value="In Progress"/>
              <xsd:enumeration value="PM Completed"/>
              <xsd:enumeration value="PD Sign Off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B41F3BE-3A59-4A7B-AFEF-663677FF430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88A1221-3A70-439E-8CD5-DC76A2DB2E2A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4973137-5485-4185-b712-91c4f8bb676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2AEC1B-8325-47AC-848E-B15302A2800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D2F5E9-3174-462B-A4FA-7CEBC63C0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973137-5485-4185-b712-91c4f8bb676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27318</TotalTime>
  <Words>805</Words>
  <Application>Microsoft Macintosh PowerPoint</Application>
  <PresentationFormat>A4 (210 x 297 mm)</PresentationFormat>
  <Paragraphs>152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1_Title</vt:lpstr>
      <vt:lpstr>2_Content</vt:lpstr>
      <vt:lpstr>HP_PPT_Standard_16x9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D8 Design Consultants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HPE PM Con 2016</dc:title>
  <dc:creator>Paul Hodgkins</dc:creator>
  <cp:lastModifiedBy>Frida Sandberg</cp:lastModifiedBy>
  <cp:revision>1739</cp:revision>
  <cp:lastPrinted>2013-09-02T13:13:33Z</cp:lastPrinted>
  <dcterms:created xsi:type="dcterms:W3CDTF">2012-10-03T09:13:19Z</dcterms:created>
  <dcterms:modified xsi:type="dcterms:W3CDTF">2017-05-29T10:45:07Z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0x010100DF7227FAC1E29C45AF7377A3AC54ED49</vt:lpwstr>
  </property>
  <property fmtid="{D5CDD505-2E9C-101B-9397-08002B2CF9AE}" pid="3" name="ContentType">
    <vt:lpwstr>Document</vt:lpwstr>
  </property>
</Properties>
</file>